
<file path=[Content_Types].xml><?xml version="1.0" encoding="utf-8"?>
<Types xmlns="http://schemas.openxmlformats.org/package/2006/content-types">
  <Default Extension="wmf" ContentType="image/x-wmf"/>
  <Default Extension="png" ContentType="image/png"/>
  <Default Extension="jpeg" ContentType="image/jpeg"/>
  <Default Extension="xml" ContentType="application/xml"/>
  <Default Extension="rels" ContentType="application/vnd.openxmlformats-package.relationships+xml"/>
  <Default Extension="bin" ContentType="application/vnd.openxmlformats-officedocument.oleObject"/>
  <Override PartName="/ppt/notesSlides/notesSlide27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3.xml" ContentType="application/vnd.openxmlformats-officedocument.presentationml.notesSlide+xml"/>
  <Override PartName="/ppt/slides/slide25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notesSlides/notesSlide3.xml" ContentType="application/vnd.openxmlformats-officedocument.presentationml.notesSlide+xml"/>
  <Override PartName="/ppt/notesSlides/notesSlide19.xml" ContentType="application/vnd.openxmlformats-officedocument.presentationml.notesSlide+xml"/>
  <Override PartName="/ppt/slides/slide17.xml" ContentType="application/vnd.openxmlformats-officedocument.presentationml.slide+xml"/>
  <Override PartName="/ppt/slides/slide13.xml" ContentType="application/vnd.openxmlformats-officedocument.presentationml.slide+xml"/>
  <Override PartName="/ppt/notesSlides/notesSlide26.xml" ContentType="application/vnd.openxmlformats-officedocument.presentationml.notesSlide+xml"/>
  <Override PartName="/ppt/slides/slide20.xml" ContentType="application/vnd.openxmlformats-officedocument.presentationml.slide+xml"/>
  <Override PartName="/ppt/slides/slide11.xml" ContentType="application/vnd.openxmlformats-officedocument.presentationml.slide+xml"/>
  <Override PartName="/ppt/notesSlides/notesSlide11.xml" ContentType="application/vnd.openxmlformats-officedocument.presentationml.notesSlide+xml"/>
  <Override PartName="/ppt/slides/slide10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21.xml" ContentType="application/vnd.openxmlformats-officedocument.presentationml.slide+xml"/>
  <Override PartName="/ppt/slideLayouts/slideLayout13.xml" ContentType="application/vnd.openxmlformats-officedocument.presentationml.slideLayout+xml"/>
  <Override PartName="/ppt/slides/slide8.xml" ContentType="application/vnd.openxmlformats-officedocument.presentationml.slide+xml"/>
  <Override PartName="/ppt/slideLayouts/slideLayout9.xml" ContentType="application/vnd.openxmlformats-officedocument.presentationml.slideLayout+xml"/>
  <Override PartName="/ppt/slides/slide1.xml" ContentType="application/vnd.openxmlformats-officedocument.presentationml.slide+xml"/>
  <Override PartName="/ppt/slides/slide26.xml" ContentType="application/vnd.openxmlformats-officedocument.presentationml.slide+xml"/>
  <Override PartName="/ppt/notesSlides/notesSlide14.xml" ContentType="application/vnd.openxmlformats-officedocument.presentationml.notesSlide+xml"/>
  <Override PartName="/ppt/slideLayouts/slideLayout8.xml" ContentType="application/vnd.openxmlformats-officedocument.presentationml.slideLayout+xml"/>
  <Override PartName="/ppt/slides/slide4.xml" ContentType="application/vnd.openxmlformats-officedocument.presentationml.slide+xml"/>
  <Override PartName="/ppt/slides/slide27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s/slide9.xml" ContentType="application/vnd.openxmlformats-officedocument.presentationml.slide+xml"/>
  <Override PartName="/ppt/slideLayouts/slideLayout2.xml" ContentType="application/vnd.openxmlformats-officedocument.presentationml.slideLayout+xml"/>
  <Override PartName="/ppt/slides/slide5.xml" ContentType="application/vnd.openxmlformats-officedocument.presentationml.slide+xml"/>
  <Override PartName="/ppt/slides/slide3.xml" ContentType="application/vnd.openxmlformats-officedocument.presentationml.slide+xml"/>
  <Override PartName="/ppt/slides/slide12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0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s/slide14.xml" ContentType="application/vnd.openxmlformats-officedocument.presentationml.slide+xml"/>
  <Override PartName="/ppt/slideMasters/slideMaster1.xml" ContentType="application/vnd.openxmlformats-officedocument.presentationml.slideMaster+xml"/>
  <Override PartName="/ppt/notesSlides/notesSlide23.xml" ContentType="application/vnd.openxmlformats-officedocument.presentationml.notesSlide+xml"/>
  <Override PartName="/ppt/theme/theme2.xml" ContentType="application/vnd.openxmlformats-officedocument.theme+xml"/>
  <Override PartName="/ppt/slides/slide24.xml" ContentType="application/vnd.openxmlformats-officedocument.presentationml.slide+xml"/>
  <Override PartName="/ppt/notesSlides/notesSlide17.xml" ContentType="application/vnd.openxmlformats-officedocument.presentationml.notesSlide+xml"/>
  <Override PartName="/ppt/slideLayouts/slideLayout11.xml" ContentType="application/vnd.openxmlformats-officedocument.presentationml.slideLayout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slides/slide16.xml" ContentType="application/vnd.openxmlformats-officedocument.presentationml.slide+xml"/>
  <Override PartName="/ppt/slideLayouts/slideLayout1.xml" ContentType="application/vnd.openxmlformats-officedocument.presentationml.slideLayout+xml"/>
  <Override PartName="/ppt/slides/slide2.xml" ContentType="application/vnd.openxmlformats-officedocument.presentationml.slide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slideLayouts/slideLayout6.xml" ContentType="application/vnd.openxmlformats-officedocument.presentationml.slideLayout+xml"/>
  <Override PartName="/ppt/notesSlides/notesSlide12.xml" ContentType="application/vnd.openxmlformats-officedocument.presentationml.notesSlide+xml"/>
  <Override PartName="/ppt/notesSlides/notesSlide22.xml" ContentType="application/vnd.openxmlformats-officedocument.presentationml.notesSlide+xml"/>
  <Override PartName="/ppt/slideLayouts/slideLayout5.xml" ContentType="application/vnd.openxmlformats-officedocument.presentationml.slideLayout+xml"/>
  <Override PartName="/ppt/presentation.xml" ContentType="application/vnd.openxmlformats-officedocument.presentationml.presentation.mai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autoCompressPictures="0" saveSubsetFonts="1">
  <p:sldMasterIdLst>
    <p:sldMasterId id="2147483648" r:id="rId1"/>
  </p:sldMasterIdLst>
  <p:notesMasterIdLst>
    <p:notesMasterId r:id="rId31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</p:sldIdLst>
  <p:sldSz cx="9144000" cy="6858000" type="screen4x3"/>
  <p:notesSz cx="6858000" cy="9144000"/>
  <p:defaultTextStyle>
    <a:defPPr>
      <a:defRPr lang="it-IT"/>
    </a:defPPr>
    <a:lvl1pPr marL="0" algn="l" defTabSz="4572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 snapToObjects="1">
      <p:cViewPr varScale="1">
        <p:scale>
          <a:sx n="85" d="100"/>
          <a:sy n="85" d="100"/>
        </p:scale>
        <p:origin x="1531" y="53"/>
      </p:cViewPr>
      <p:guideLst>
        <p:guide pos="2160" orient="horz"/>
        <p:guide pos="2880"/>
      </p:guideLst>
    </p:cSldViewPr>
  </p:slide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theme" Target="theme/theme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30" Type="http://schemas.openxmlformats.org/officeDocument/2006/relationships/slide" Target="slides/slide27.xml"/><Relationship Id="rId31" Type="http://schemas.openxmlformats.org/officeDocument/2006/relationships/notesMaster" Target="notesMasters/notesMaster1.xml"/><Relationship Id="rId32" Type="http://schemas.openxmlformats.org/officeDocument/2006/relationships/presProps" Target="presProps.xml" /><Relationship Id="rId33" Type="http://schemas.openxmlformats.org/officeDocument/2006/relationships/tableStyles" Target="tableStyles.xml" /><Relationship Id="rId34" Type="http://schemas.openxmlformats.org/officeDocument/2006/relationships/viewProps" Target="viewProps.xml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/>
            </a:lvl1pPr>
          </a:lstStyle>
          <a:p>
            <a:pPr>
              <a:defRPr/>
            </a:pP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2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/>
            </a:lvl1pPr>
          </a:lstStyle>
          <a:p>
            <a:pPr>
              <a:defRPr/>
            </a:pP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3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/>
            </a:lvl1pPr>
          </a:lstStyle>
          <a:p>
            <a:pPr>
              <a:defRPr/>
            </a:pPr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1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>
              <a:defRPr/>
            </a:pP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 bwMode="auto"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>
      <a:defRPr sz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 ?>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 ?>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 ?>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 ?>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 ?>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 ?>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 ?>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 ?>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 ?>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 ?>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 ?>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 ?>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 ?>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 ?>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 ?>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 ?>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 ?>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 ?>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 ?>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 ?>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 ?>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 ?>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 ?>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 ?>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 ?>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842DEC07-C386-0852-8866-14859E639DD4}" type="slidenum">
              <a:rPr/>
              <a:t/>
            </a:fld>
            <a:endParaRPr/>
          </a:p>
        </p:txBody>
      </p:sp>
    </p:spTree>
  </p:cSld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26090685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65175878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53355197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69296C2D-B35F-0AE1-8A86-692757440B8A}" type="slidenum">
              <a:rPr/>
              <a:t/>
            </a:fld>
            <a:endParaRPr/>
          </a:p>
        </p:txBody>
      </p:sp>
    </p:spTree>
  </p:cSld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10484157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657618502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07105075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31A1B16C-A07A-C64D-7A94-329207F94D21}" type="slidenum">
              <a:rPr/>
              <a:t/>
            </a:fld>
            <a:endParaRPr/>
          </a:p>
        </p:txBody>
      </p:sp>
    </p:spTree>
  </p:cSld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5847906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707664706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8487480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AF1B55B-F893-8285-7807-E8DF5E7AC1BD}" type="slidenum">
              <a:rPr/>
              <a:t/>
            </a:fld>
            <a:endParaRPr/>
          </a:p>
        </p:txBody>
      </p:sp>
    </p:spTree>
  </p:cSld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26614871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742478004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39297892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3D6C7BF4-ABBE-0487-950D-3739CA1934DD}" type="slidenum">
              <a:rPr/>
              <a:t/>
            </a:fld>
            <a:endParaRPr/>
          </a:p>
        </p:txBody>
      </p:sp>
    </p:spTree>
  </p:cSld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1340859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637134019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24396425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37CEE64D-58F9-B27B-85BA-EF84D77303CE}" type="slidenum">
              <a:rPr/>
              <a:t/>
            </a:fld>
            <a:endParaRPr/>
          </a:p>
        </p:txBody>
      </p:sp>
    </p:spTree>
  </p:cSld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30720696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40859786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47516202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7B523C18-DE65-24EF-F728-22E949CE66B1}" type="slidenum">
              <a:rPr/>
              <a:t/>
            </a:fld>
            <a:endParaRPr/>
          </a:p>
        </p:txBody>
      </p:sp>
    </p:spTree>
  </p:cSld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20561760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551469729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70292755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4BB5F560-DA53-134B-0BEA-FE8551C1B772}" type="slidenum">
              <a:rPr/>
              <a:t/>
            </a:fld>
            <a:endParaRPr/>
          </a:p>
        </p:txBody>
      </p:sp>
    </p:spTree>
  </p:cSld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45256639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577643434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685430305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3A4091D8-4911-5FDD-BDF5-A2914098DE4D}" type="slidenum">
              <a:rPr/>
              <a:t/>
            </a:fld>
            <a:endParaRPr/>
          </a:p>
        </p:txBody>
      </p:sp>
    </p:spTree>
  </p:cSld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14774756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968406101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748939213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29FDB4F-18B0-2BFF-0510-A1D36805A99A}" type="slidenum">
              <a:rPr/>
              <a:t/>
            </a:fld>
            <a:endParaRPr/>
          </a:p>
        </p:txBody>
      </p:sp>
    </p:spTree>
  </p:cSld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23426258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608594416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76220105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413F070-2CEE-26C3-BE85-CAA38CC8797D}" type="slidenum">
              <a:rPr/>
              <a:t/>
            </a:fld>
            <a:endParaRPr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57308FC-4845-7BAD-4C61-890B46D9BEEB}" type="slidenum">
              <a:rPr/>
              <a:t/>
            </a:fld>
            <a:endParaRPr/>
          </a:p>
        </p:txBody>
      </p:sp>
    </p:spTree>
  </p:cSld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15734483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620066870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281531895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96D37735-FB48-B2D9-C1AA-D565805666C5}" type="slidenum">
              <a:rPr/>
              <a:t/>
            </a:fld>
            <a:endParaRPr/>
          </a:p>
        </p:txBody>
      </p:sp>
    </p:spTree>
  </p:cSld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7648648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704148142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29418618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92393189-5C46-8A83-186E-518BEB625158}" type="slidenum">
              <a:rPr/>
              <a:t/>
            </a:fld>
            <a:endParaRPr/>
          </a:p>
        </p:txBody>
      </p:sp>
    </p:spTree>
  </p:cSld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96423125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46119104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36939901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56989205-DECE-22F7-B030-98D85F5AD09C}" type="slidenum">
              <a:rPr/>
              <a:t/>
            </a:fld>
            <a:endParaRPr/>
          </a:p>
        </p:txBody>
      </p:sp>
    </p:spTree>
  </p:cSld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88265174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76752073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77308218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C86030B7-619E-CD78-480E-B3E0187E90C7}" type="slidenum">
              <a:rPr/>
              <a:t/>
            </a:fld>
            <a:endParaRPr/>
          </a:p>
        </p:txBody>
      </p:sp>
    </p:spTree>
  </p:cSld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22944204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2097954860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39174201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006E4854-EFF4-C456-16DA-91E5CC64E19C}" type="slidenum">
              <a:rPr/>
              <a:t/>
            </a:fld>
            <a:endParaRPr/>
          </a:p>
        </p:txBody>
      </p:sp>
    </p:spTree>
  </p:cSld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56806113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786605930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364427727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909C1A3B-86F2-6EF4-8A77-AC9325EA29B1}" type="slidenum">
              <a:rPr/>
              <a:t/>
            </a:fld>
            <a:endParaRPr/>
          </a:p>
        </p:txBody>
      </p:sp>
    </p:spTree>
  </p:cSld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22418537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2022025346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94403969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C65CE8D-4BB4-6490-73F8-C8C68BD334A7}" type="slidenum">
              <a:rPr/>
              <a:t/>
            </a:fld>
            <a:endParaRPr/>
          </a:p>
        </p:txBody>
      </p:sp>
    </p:spTree>
  </p:cSld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43160363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03330754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56124410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663A9EA-30F4-B3A0-2BD4-0AEB047403BA}" type="slidenum">
              <a:rPr/>
              <a:t/>
            </a:fld>
            <a:endParaRPr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19639694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686486566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2050713819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E578E6C3-94C5-AEFD-7FA5-EC6FAA919326}" type="slidenum">
              <a:rPr/>
              <a:t/>
            </a:fld>
            <a:endParaRPr/>
          </a:p>
        </p:txBody>
      </p:sp>
    </p:spTree>
  </p:cSld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63756448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801324909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54317245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D6AE377A-EE9B-B3AC-D828-D86F7F4C1737}" type="slidenum">
              <a:rPr/>
              <a:t/>
            </a:fld>
            <a:endParaRPr/>
          </a:p>
        </p:txBody>
      </p:sp>
    </p:spTree>
  </p:cSld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24454045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2005007364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88792616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6EB7332D-B663-469B-BE43-C04A4D016960}" type="slidenum">
              <a:rPr/>
              <a:t/>
            </a:fld>
            <a:endParaRPr/>
          </a:p>
        </p:txBody>
      </p:sp>
    </p:spTree>
  </p:cSld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11035599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751449472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8083176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42A314A6-7AF5-3058-3CBC-8CA80CDA3B17}" type="slidenum">
              <a:rPr/>
              <a:t/>
            </a:fld>
            <a:endParaRPr/>
          </a:p>
        </p:txBody>
      </p:sp>
    </p:spTree>
  </p:cSld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71847604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777064642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20705600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81F1F2F-5272-55DC-CF3A-6B61F4D6681D}" type="slidenum">
              <a:rPr/>
              <a:t/>
            </a:fld>
            <a:endParaRPr/>
          </a:p>
        </p:txBody>
      </p:sp>
    </p:spTree>
  </p:cSld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76515831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561785388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694516562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02C03C6-46E6-2D11-D90B-ABF9090AA5D6}" type="slidenum">
              <a:rPr/>
              <a:t/>
            </a:fld>
            <a:endParaRPr/>
          </a:p>
        </p:txBody>
      </p:sp>
    </p:spTree>
  </p:cSld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88078918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272541706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799416659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A6513B6-F06E-E6D9-44AB-E2F3D261A7BA}" type="slidenum">
              <a:rPr/>
              <a:t/>
            </a:fld>
            <a:endParaRPr/>
          </a:p>
        </p:txBody>
      </p:sp>
    </p:spTree>
  </p:cSld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itle" userDrawn="1">
  <p:cSld name="Diapositiva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 bwMode="auto">
          <a:xfrm>
            <a:off x="0" y="3832224"/>
            <a:ext cx="9144000" cy="302577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 bwMode="auto"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>
              <a:cxnSpLocks/>
            </p:cNvCxnSpPr>
            <p:nvPr userDrawn="1"/>
          </p:nvCxnSpPr>
          <p:spPr bwMode="auto"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>
              <a:cxnSpLocks/>
            </p:cNvCxnSpPr>
            <p:nvPr userDrawn="1"/>
          </p:nvCxnSpPr>
          <p:spPr bwMode="auto"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>
              <a:cxnSpLocks/>
            </p:cNvCxnSpPr>
            <p:nvPr userDrawn="1"/>
          </p:nvCxnSpPr>
          <p:spPr bwMode="auto"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>
              <a:cxnSpLocks/>
            </p:cNvCxnSpPr>
            <p:nvPr userDrawn="1"/>
          </p:nvCxnSpPr>
          <p:spPr bwMode="auto"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>
              <a:cxnSpLocks/>
            </p:cNvCxnSpPr>
            <p:nvPr userDrawn="1"/>
          </p:nvCxnSpPr>
          <p:spPr bwMode="auto"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>
              <a:cxnSpLocks/>
            </p:cNvCxnSpPr>
            <p:nvPr userDrawn="1"/>
          </p:nvCxnSpPr>
          <p:spPr bwMode="auto"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>
              <a:cxnSpLocks/>
            </p:cNvCxnSpPr>
            <p:nvPr userDrawn="1"/>
          </p:nvCxnSpPr>
          <p:spPr bwMode="auto"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>
              <a:cxnSpLocks/>
            </p:cNvCxnSpPr>
            <p:nvPr userDrawn="1"/>
          </p:nvCxnSpPr>
          <p:spPr bwMode="auto"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>
              <a:cxnSpLocks/>
            </p:cNvCxnSpPr>
            <p:nvPr userDrawn="1"/>
          </p:nvCxnSpPr>
          <p:spPr bwMode="auto"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>
              <a:cxnSpLocks/>
            </p:cNvCxnSpPr>
            <p:nvPr userDrawn="1"/>
          </p:nvCxnSpPr>
          <p:spPr bwMode="auto"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>
              <a:cxnSpLocks/>
            </p:cNvCxnSpPr>
            <p:nvPr userDrawn="1"/>
          </p:nvCxnSpPr>
          <p:spPr bwMode="auto"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>
              <a:cxnSpLocks/>
            </p:cNvCxnSpPr>
            <p:nvPr userDrawn="1"/>
          </p:nvCxnSpPr>
          <p:spPr bwMode="auto"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>
              <a:cxnSpLocks/>
            </p:cNvCxnSpPr>
            <p:nvPr userDrawn="1"/>
          </p:nvCxnSpPr>
          <p:spPr bwMode="auto"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>
              <a:cxnSpLocks/>
            </p:cNvCxnSpPr>
            <p:nvPr userDrawn="1"/>
          </p:nvCxnSpPr>
          <p:spPr bwMode="auto"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>
              <a:cxnSpLocks/>
            </p:cNvCxnSpPr>
            <p:nvPr userDrawn="1"/>
          </p:nvCxnSpPr>
          <p:spPr bwMode="auto"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>
              <a:cxnSpLocks/>
            </p:cNvCxnSpPr>
            <p:nvPr userDrawn="1"/>
          </p:nvCxnSpPr>
          <p:spPr bwMode="auto"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>
              <a:cxnSpLocks/>
            </p:cNvCxnSpPr>
            <p:nvPr userDrawn="1"/>
          </p:nvCxnSpPr>
          <p:spPr bwMode="auto"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>
              <a:cxnSpLocks/>
            </p:cNvCxnSpPr>
            <p:nvPr userDrawn="1"/>
          </p:nvCxnSpPr>
          <p:spPr bwMode="auto"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>
              <a:cxnSpLocks/>
            </p:cNvCxnSpPr>
            <p:nvPr userDrawn="1"/>
          </p:nvCxnSpPr>
          <p:spPr bwMode="auto"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>
              <a:cxnSpLocks/>
            </p:cNvCxnSpPr>
            <p:nvPr userDrawn="1"/>
          </p:nvCxnSpPr>
          <p:spPr bwMode="auto">
            <a:xfrm>
              <a:off x="40468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>
              <a:cxnSpLocks/>
            </p:cNvCxnSpPr>
            <p:nvPr userDrawn="1"/>
          </p:nvCxnSpPr>
          <p:spPr bwMode="auto"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>
              <a:cxnSpLocks/>
            </p:cNvCxnSpPr>
            <p:nvPr userDrawn="1"/>
          </p:nvCxnSpPr>
          <p:spPr bwMode="auto"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>
              <a:cxnSpLocks/>
            </p:cNvCxnSpPr>
            <p:nvPr userDrawn="1"/>
          </p:nvCxnSpPr>
          <p:spPr bwMode="auto"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>
              <a:cxnSpLocks/>
            </p:cNvCxnSpPr>
            <p:nvPr userDrawn="1"/>
          </p:nvCxnSpPr>
          <p:spPr bwMode="auto"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>
              <a:cxnSpLocks/>
            </p:cNvCxnSpPr>
            <p:nvPr userDrawn="1"/>
          </p:nvCxnSpPr>
          <p:spPr bwMode="auto"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>
              <a:cxnSpLocks/>
            </p:cNvCxnSpPr>
            <p:nvPr userDrawn="1"/>
          </p:nvCxnSpPr>
          <p:spPr bwMode="auto"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>
              <a:cxnSpLocks/>
            </p:cNvCxnSpPr>
            <p:nvPr userDrawn="1"/>
          </p:nvCxnSpPr>
          <p:spPr bwMode="auto"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>
              <a:cxnSpLocks/>
            </p:cNvCxnSpPr>
            <p:nvPr userDrawn="1"/>
          </p:nvCxnSpPr>
          <p:spPr bwMode="auto"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>
              <a:cxnSpLocks/>
            </p:cNvCxnSpPr>
            <p:nvPr userDrawn="1"/>
          </p:nvCxnSpPr>
          <p:spPr bwMode="auto"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>
              <a:cxnSpLocks/>
            </p:cNvCxnSpPr>
            <p:nvPr userDrawn="1"/>
          </p:nvCxnSpPr>
          <p:spPr bwMode="auto"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>
              <a:cxnSpLocks/>
            </p:cNvCxnSpPr>
            <p:nvPr userDrawn="1"/>
          </p:nvCxnSpPr>
          <p:spPr bwMode="auto"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>
              <a:cxnSpLocks/>
            </p:cNvCxnSpPr>
            <p:nvPr userDrawn="1"/>
          </p:nvCxnSpPr>
          <p:spPr bwMode="auto"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>
              <a:cxnSpLocks/>
            </p:cNvCxnSpPr>
            <p:nvPr userDrawn="1"/>
          </p:nvCxnSpPr>
          <p:spPr bwMode="auto"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>
              <a:cxnSpLocks/>
            </p:cNvCxnSpPr>
            <p:nvPr userDrawn="1"/>
          </p:nvCxnSpPr>
          <p:spPr bwMode="auto"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>
              <a:cxnSpLocks/>
            </p:cNvCxnSpPr>
            <p:nvPr userDrawn="1"/>
          </p:nvCxnSpPr>
          <p:spPr bwMode="auto"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>
              <a:cxnSpLocks/>
            </p:cNvCxnSpPr>
            <p:nvPr userDrawn="1"/>
          </p:nvCxnSpPr>
          <p:spPr bwMode="auto"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>
              <a:cxnSpLocks/>
            </p:cNvCxnSpPr>
            <p:nvPr userDrawn="1"/>
          </p:nvCxnSpPr>
          <p:spPr bwMode="auto"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>
              <a:cxnSpLocks/>
            </p:cNvCxnSpPr>
            <p:nvPr userDrawn="1"/>
          </p:nvCxnSpPr>
          <p:spPr bwMode="auto"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>
              <a:cxnSpLocks/>
            </p:cNvCxnSpPr>
            <p:nvPr userDrawn="1"/>
          </p:nvCxnSpPr>
          <p:spPr bwMode="auto"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>
              <a:cxnSpLocks/>
            </p:cNvCxnSpPr>
            <p:nvPr userDrawn="1"/>
          </p:nvCxnSpPr>
          <p:spPr bwMode="auto"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>
              <a:cxnSpLocks/>
            </p:cNvCxnSpPr>
            <p:nvPr userDrawn="1"/>
          </p:nvCxnSpPr>
          <p:spPr bwMode="auto"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>
              <a:cxnSpLocks/>
            </p:cNvCxnSpPr>
            <p:nvPr userDrawn="1"/>
          </p:nvCxnSpPr>
          <p:spPr bwMode="auto"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>
              <a:cxnSpLocks/>
            </p:cNvCxnSpPr>
            <p:nvPr userDrawn="1"/>
          </p:nvCxnSpPr>
          <p:spPr bwMode="auto"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>
              <a:cxnSpLocks/>
            </p:cNvCxnSpPr>
            <p:nvPr userDrawn="1"/>
          </p:nvCxnSpPr>
          <p:spPr bwMode="auto">
            <a:xfrm>
              <a:off x="76196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>
              <a:cxnSpLocks/>
            </p:cNvCxnSpPr>
            <p:nvPr userDrawn="1"/>
          </p:nvCxnSpPr>
          <p:spPr bwMode="auto"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>
              <a:cxnSpLocks/>
            </p:cNvCxnSpPr>
            <p:nvPr userDrawn="1"/>
          </p:nvCxnSpPr>
          <p:spPr bwMode="auto"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>
              <a:cxnSpLocks/>
            </p:cNvCxnSpPr>
            <p:nvPr userDrawn="1"/>
          </p:nvCxnSpPr>
          <p:spPr bwMode="auto"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>
              <a:cxnSpLocks/>
            </p:cNvCxnSpPr>
            <p:nvPr userDrawn="1"/>
          </p:nvCxnSpPr>
          <p:spPr bwMode="auto"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>
              <a:cxnSpLocks/>
            </p:cNvCxnSpPr>
            <p:nvPr userDrawn="1"/>
          </p:nvCxnSpPr>
          <p:spPr bwMode="auto"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>
              <a:cxnSpLocks/>
            </p:cNvCxnSpPr>
            <p:nvPr userDrawn="1"/>
          </p:nvCxnSpPr>
          <p:spPr bwMode="auto"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>
              <a:cxnSpLocks/>
            </p:cNvCxnSpPr>
            <p:nvPr userDrawn="1"/>
          </p:nvCxnSpPr>
          <p:spPr bwMode="auto"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>
              <a:cxnSpLocks/>
            </p:cNvCxnSpPr>
            <p:nvPr userDrawn="1"/>
          </p:nvCxnSpPr>
          <p:spPr bwMode="auto"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>
              <a:cxnSpLocks/>
            </p:cNvCxnSpPr>
            <p:nvPr userDrawn="1"/>
          </p:nvCxnSpPr>
          <p:spPr bwMode="auto"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>
              <a:cxnSpLocks/>
            </p:cNvCxnSpPr>
            <p:nvPr userDrawn="1"/>
          </p:nvCxnSpPr>
          <p:spPr bwMode="auto"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>
              <a:cxnSpLocks/>
            </p:cNvCxnSpPr>
            <p:nvPr userDrawn="1"/>
          </p:nvCxnSpPr>
          <p:spPr bwMode="auto"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>
              <a:cxnSpLocks/>
            </p:cNvCxnSpPr>
            <p:nvPr userDrawn="1"/>
          </p:nvCxnSpPr>
          <p:spPr bwMode="auto"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>
              <a:cxnSpLocks/>
            </p:cNvCxnSpPr>
            <p:nvPr userDrawn="1"/>
          </p:nvCxnSpPr>
          <p:spPr bwMode="auto"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>
              <a:cxnSpLocks/>
            </p:cNvCxnSpPr>
            <p:nvPr userDrawn="1"/>
          </p:nvCxnSpPr>
          <p:spPr bwMode="auto"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>
              <a:cxnSpLocks/>
            </p:cNvCxnSpPr>
            <p:nvPr userDrawn="1"/>
          </p:nvCxnSpPr>
          <p:spPr bwMode="auto"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>
              <a:cxnSpLocks/>
            </p:cNvCxnSpPr>
            <p:nvPr userDrawn="1"/>
          </p:nvCxnSpPr>
          <p:spPr bwMode="auto"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>
              <a:cxnSpLocks/>
            </p:cNvCxnSpPr>
            <p:nvPr userDrawn="1"/>
          </p:nvCxnSpPr>
          <p:spPr bwMode="auto"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>
              <a:cxnSpLocks/>
            </p:cNvCxnSpPr>
            <p:nvPr userDrawn="1"/>
          </p:nvCxnSpPr>
          <p:spPr bwMode="auto"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>
              <a:cxnSpLocks/>
            </p:cNvCxnSpPr>
            <p:nvPr userDrawn="1"/>
          </p:nvCxnSpPr>
          <p:spPr bwMode="auto"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>
              <a:cxnSpLocks/>
            </p:cNvCxnSpPr>
            <p:nvPr userDrawn="1"/>
          </p:nvCxnSpPr>
          <p:spPr bwMode="auto"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>
              <a:cxnSpLocks/>
            </p:cNvCxnSpPr>
            <p:nvPr userDrawn="1"/>
          </p:nvCxnSpPr>
          <p:spPr bwMode="auto">
            <a:xfrm>
              <a:off x="107458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>
              <a:cxnSpLocks/>
            </p:cNvCxnSpPr>
            <p:nvPr userDrawn="1"/>
          </p:nvCxnSpPr>
          <p:spPr bwMode="auto"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>
              <a:cxnSpLocks/>
            </p:cNvCxnSpPr>
            <p:nvPr userDrawn="1"/>
          </p:nvCxnSpPr>
          <p:spPr bwMode="auto"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>
              <a:cxnSpLocks/>
            </p:cNvCxnSpPr>
            <p:nvPr userDrawn="1"/>
          </p:nvCxnSpPr>
          <p:spPr bwMode="auto"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>
              <a:cxnSpLocks/>
            </p:cNvCxnSpPr>
            <p:nvPr userDrawn="1"/>
          </p:nvCxnSpPr>
          <p:spPr bwMode="auto"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>
              <a:cxnSpLocks/>
            </p:cNvCxnSpPr>
            <p:nvPr userDrawn="1"/>
          </p:nvCxnSpPr>
          <p:spPr bwMode="auto"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>
              <a:cxnSpLocks/>
            </p:cNvCxnSpPr>
            <p:nvPr userDrawn="1"/>
          </p:nvCxnSpPr>
          <p:spPr bwMode="auto"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>
              <a:cxnSpLocks/>
            </p:cNvCxnSpPr>
            <p:nvPr userDrawn="1"/>
          </p:nvCxnSpPr>
          <p:spPr bwMode="auto"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>
              <a:cxnSpLocks/>
            </p:cNvCxnSpPr>
            <p:nvPr userDrawn="1"/>
          </p:nvCxnSpPr>
          <p:spPr bwMode="auto">
            <a:xfrm>
              <a:off x="119367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>
              <a:cxnSpLocks/>
            </p:cNvCxnSpPr>
            <p:nvPr userDrawn="1"/>
          </p:nvCxnSpPr>
          <p:spPr bwMode="auto"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>
              <a:cxnSpLocks/>
            </p:cNvCxnSpPr>
            <p:nvPr userDrawn="1"/>
          </p:nvCxnSpPr>
          <p:spPr bwMode="auto"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>
              <a:cxnSpLocks/>
            </p:cNvCxnSpPr>
            <p:nvPr userDrawn="1"/>
          </p:nvCxnSpPr>
          <p:spPr bwMode="auto"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>
              <a:cxnSpLocks/>
            </p:cNvCxnSpPr>
            <p:nvPr userDrawn="1"/>
          </p:nvCxnSpPr>
          <p:spPr bwMode="auto"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>
              <a:cxnSpLocks/>
            </p:cNvCxnSpPr>
            <p:nvPr userDrawn="1"/>
          </p:nvCxnSpPr>
          <p:spPr bwMode="auto"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>
              <a:cxnSpLocks/>
            </p:cNvCxnSpPr>
            <p:nvPr userDrawn="1"/>
          </p:nvCxnSpPr>
          <p:spPr bwMode="auto"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>
              <a:cxnSpLocks/>
            </p:cNvCxnSpPr>
            <p:nvPr userDrawn="1"/>
          </p:nvCxnSpPr>
          <p:spPr bwMode="auto"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>
              <a:cxnSpLocks/>
            </p:cNvCxnSpPr>
            <p:nvPr userDrawn="1"/>
          </p:nvCxnSpPr>
          <p:spPr bwMode="auto"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>
              <a:cxnSpLocks/>
            </p:cNvCxnSpPr>
            <p:nvPr userDrawn="1"/>
          </p:nvCxnSpPr>
          <p:spPr bwMode="auto"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>
              <a:cxnSpLocks/>
            </p:cNvCxnSpPr>
            <p:nvPr userDrawn="1"/>
          </p:nvCxnSpPr>
          <p:spPr bwMode="auto"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>
              <a:cxnSpLocks/>
            </p:cNvCxnSpPr>
            <p:nvPr userDrawn="1"/>
          </p:nvCxnSpPr>
          <p:spPr bwMode="auto"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>
              <a:cxnSpLocks/>
            </p:cNvCxnSpPr>
            <p:nvPr userDrawn="1"/>
          </p:nvCxnSpPr>
          <p:spPr bwMode="auto"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>
              <a:cxnSpLocks/>
            </p:cNvCxnSpPr>
            <p:nvPr userDrawn="1"/>
          </p:nvCxnSpPr>
          <p:spPr bwMode="auto"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>
              <a:cxnSpLocks/>
            </p:cNvCxnSpPr>
            <p:nvPr userDrawn="1"/>
          </p:nvCxnSpPr>
          <p:spPr bwMode="auto"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>
              <a:cxnSpLocks/>
            </p:cNvCxnSpPr>
            <p:nvPr userDrawn="1"/>
          </p:nvCxnSpPr>
          <p:spPr bwMode="auto"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>
              <a:cxnSpLocks/>
            </p:cNvCxnSpPr>
            <p:nvPr userDrawn="1"/>
          </p:nvCxnSpPr>
          <p:spPr bwMode="auto"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>
              <a:cxnSpLocks/>
            </p:cNvCxnSpPr>
            <p:nvPr userDrawn="1"/>
          </p:nvCxnSpPr>
          <p:spPr bwMode="auto"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>
              <a:cxnSpLocks/>
            </p:cNvCxnSpPr>
            <p:nvPr userDrawn="1"/>
          </p:nvCxnSpPr>
          <p:spPr bwMode="auto"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>
              <a:cxnSpLocks/>
            </p:cNvCxnSpPr>
            <p:nvPr userDrawn="1"/>
          </p:nvCxnSpPr>
          <p:spPr bwMode="auto"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>
              <a:cxnSpLocks/>
            </p:cNvCxnSpPr>
            <p:nvPr userDrawn="1"/>
          </p:nvCxnSpPr>
          <p:spPr bwMode="auto"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>
              <a:cxnSpLocks/>
            </p:cNvCxnSpPr>
            <p:nvPr userDrawn="1"/>
          </p:nvCxnSpPr>
          <p:spPr bwMode="auto"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>
              <a:cxnSpLocks/>
            </p:cNvCxnSpPr>
            <p:nvPr userDrawn="1"/>
          </p:nvCxnSpPr>
          <p:spPr bwMode="auto"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>
              <a:cxnSpLocks/>
            </p:cNvCxnSpPr>
            <p:nvPr userDrawn="1"/>
          </p:nvCxnSpPr>
          <p:spPr bwMode="auto">
            <a:xfrm>
              <a:off x="153607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>
              <a:cxnSpLocks/>
            </p:cNvCxnSpPr>
            <p:nvPr userDrawn="1"/>
          </p:nvCxnSpPr>
          <p:spPr bwMode="auto"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>
              <a:cxnSpLocks/>
            </p:cNvCxnSpPr>
            <p:nvPr userDrawn="1"/>
          </p:nvCxnSpPr>
          <p:spPr bwMode="auto"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>
              <a:cxnSpLocks/>
            </p:cNvCxnSpPr>
            <p:nvPr userDrawn="1"/>
          </p:nvCxnSpPr>
          <p:spPr bwMode="auto"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>
              <a:cxnSpLocks/>
            </p:cNvCxnSpPr>
            <p:nvPr userDrawn="1"/>
          </p:nvCxnSpPr>
          <p:spPr bwMode="auto"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>
              <a:cxnSpLocks/>
            </p:cNvCxnSpPr>
            <p:nvPr userDrawn="1"/>
          </p:nvCxnSpPr>
          <p:spPr bwMode="auto"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>
              <a:cxnSpLocks/>
            </p:cNvCxnSpPr>
            <p:nvPr userDrawn="1"/>
          </p:nvCxnSpPr>
          <p:spPr bwMode="auto"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>
              <a:cxnSpLocks/>
            </p:cNvCxnSpPr>
            <p:nvPr userDrawn="1"/>
          </p:nvCxnSpPr>
          <p:spPr bwMode="auto"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>
              <a:cxnSpLocks/>
            </p:cNvCxnSpPr>
            <p:nvPr userDrawn="1"/>
          </p:nvCxnSpPr>
          <p:spPr bwMode="auto"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>
              <a:cxnSpLocks/>
            </p:cNvCxnSpPr>
            <p:nvPr userDrawn="1"/>
          </p:nvCxnSpPr>
          <p:spPr bwMode="auto"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>
              <a:cxnSpLocks/>
            </p:cNvCxnSpPr>
            <p:nvPr userDrawn="1"/>
          </p:nvCxnSpPr>
          <p:spPr bwMode="auto"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>
              <a:cxnSpLocks/>
            </p:cNvCxnSpPr>
            <p:nvPr userDrawn="1"/>
          </p:nvCxnSpPr>
          <p:spPr bwMode="auto"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>
              <a:cxnSpLocks/>
            </p:cNvCxnSpPr>
            <p:nvPr userDrawn="1"/>
          </p:nvCxnSpPr>
          <p:spPr bwMode="auto"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>
              <a:cxnSpLocks/>
            </p:cNvCxnSpPr>
            <p:nvPr userDrawn="1"/>
          </p:nvCxnSpPr>
          <p:spPr bwMode="auto"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>
              <a:cxnSpLocks/>
            </p:cNvCxnSpPr>
            <p:nvPr userDrawn="1"/>
          </p:nvCxnSpPr>
          <p:spPr bwMode="auto"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>
              <a:cxnSpLocks/>
            </p:cNvCxnSpPr>
            <p:nvPr userDrawn="1"/>
          </p:nvCxnSpPr>
          <p:spPr bwMode="auto"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>
              <a:cxnSpLocks/>
            </p:cNvCxnSpPr>
            <p:nvPr userDrawn="1"/>
          </p:nvCxnSpPr>
          <p:spPr bwMode="auto"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>
              <a:cxnSpLocks/>
            </p:cNvCxnSpPr>
            <p:nvPr userDrawn="1"/>
          </p:nvCxnSpPr>
          <p:spPr bwMode="auto"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>
              <a:cxnSpLocks/>
            </p:cNvCxnSpPr>
            <p:nvPr userDrawn="1"/>
          </p:nvCxnSpPr>
          <p:spPr bwMode="auto"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>
              <a:cxnSpLocks/>
            </p:cNvCxnSpPr>
            <p:nvPr userDrawn="1"/>
          </p:nvCxnSpPr>
          <p:spPr bwMode="auto"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>
              <a:cxnSpLocks/>
            </p:cNvCxnSpPr>
            <p:nvPr userDrawn="1"/>
          </p:nvCxnSpPr>
          <p:spPr bwMode="auto"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>
              <a:cxnSpLocks/>
            </p:cNvCxnSpPr>
            <p:nvPr userDrawn="1"/>
          </p:nvCxnSpPr>
          <p:spPr bwMode="auto"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>
              <a:cxnSpLocks/>
            </p:cNvCxnSpPr>
            <p:nvPr userDrawn="1"/>
          </p:nvCxnSpPr>
          <p:spPr bwMode="auto"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>
              <a:cxnSpLocks/>
            </p:cNvCxnSpPr>
            <p:nvPr userDrawn="1"/>
          </p:nvCxnSpPr>
          <p:spPr bwMode="auto"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>
              <a:cxnSpLocks/>
            </p:cNvCxnSpPr>
            <p:nvPr userDrawn="1"/>
          </p:nvCxnSpPr>
          <p:spPr bwMode="auto"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pPr>
              <a:defRPr/>
            </a:pPr>
            <a:r>
              <a:rPr lang="it-IT"/>
              <a:t>Fare clic per modificare lo stile del titolo</a:t>
            </a:r>
            <a:endParaRPr lang="it-IT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 lang="it-IT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vertTx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Fare clic per modificare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B96E2279-029F-964F-A5B1-8676BDA67CCA}" type="datetimeFigureOut">
              <a:rPr lang="it-IT"/>
              <a:t>16/05/2019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7834947A-1B05-2B43-AD85-E646CE852B9E}" type="slidenum">
              <a:rPr lang="it-IT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vertTitleAndTx" userDrawn="1">
  <p:cSld name="Titolo verticale e tes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6629400" y="274638"/>
            <a:ext cx="2057400" cy="5851525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457200" y="274638"/>
            <a:ext cx="6019800" cy="5851525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Fare clic per modificare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B96E2279-029F-964F-A5B1-8676BDA67CCA}" type="datetimeFigureOut">
              <a:rPr lang="it-IT"/>
              <a:t>16/05/2019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7834947A-1B05-2B43-AD85-E646CE852B9E}" type="slidenum">
              <a:rPr lang="it-IT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showMasterSp="1" userDrawn="1">
  <p:cSld name="1_Diapositiva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showMasterSp="1" userDrawn="1">
  <p:cSld name="2_Diapositiva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obj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 bwMode="auto"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457200" y="1600200"/>
            <a:ext cx="8323726" cy="4525963"/>
          </a:xfrm>
        </p:spPr>
        <p:txBody>
          <a:bodyPr/>
          <a:lstStyle/>
          <a:p>
            <a:pPr lvl="0">
              <a:defRPr/>
            </a:pPr>
            <a:r>
              <a:rPr lang="it-IT"/>
              <a:t>Fare clic per modificare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 lang="it-IT"/>
          </a:p>
        </p:txBody>
      </p:sp>
      <p:sp>
        <p:nvSpPr>
          <p:cNvPr id="129" name="Rettangolo 128"/>
          <p:cNvSpPr/>
          <p:nvPr userDrawn="1"/>
        </p:nvSpPr>
        <p:spPr bwMode="auto"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 bwMode="auto">
          <a:xfrm>
            <a:off x="157778" y="6363505"/>
            <a:ext cx="30691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it-IT" sz="1200" b="1">
                <a:solidFill>
                  <a:srgbClr val="FFFFFF"/>
                </a:solidFill>
                <a:latin typeface="Arial"/>
                <a:cs typeface="Arial"/>
              </a:rPr>
              <a:t>Nome Cognome</a:t>
            </a:r>
            <a:r>
              <a:rPr lang="it-IT" sz="1200" b="1">
                <a:solidFill>
                  <a:srgbClr val="FFFFFF"/>
                </a:solidFill>
                <a:latin typeface="Arial"/>
                <a:cs typeface="Arial"/>
              </a:rPr>
              <a:t>, </a:t>
            </a:r>
            <a:r>
              <a:rPr lang="it-IT" sz="1200" b="1">
                <a:solidFill>
                  <a:srgbClr val="FFFFFF"/>
                </a:solidFill>
                <a:latin typeface="Arial"/>
                <a:cs typeface="Arial"/>
              </a:rPr>
              <a:t>assoc.prof</a:t>
            </a:r>
            <a:r>
              <a:rPr lang="it-IT" sz="1200" b="1">
                <a:solidFill>
                  <a:srgbClr val="FFFFFF"/>
                </a:solidFill>
                <a:latin typeface="Arial"/>
                <a:cs typeface="Arial"/>
              </a:rPr>
              <a:t>. ABC </a:t>
            </a:r>
            <a:r>
              <a:rPr lang="it-IT" sz="1200" b="1">
                <a:solidFill>
                  <a:srgbClr val="FFFFFF"/>
                </a:solidFill>
                <a:latin typeface="Arial"/>
                <a:cs typeface="Arial"/>
              </a:rPr>
              <a:t>Dept</a:t>
            </a:r>
            <a:r>
              <a:rPr lang="it-IT" sz="1200" b="1">
                <a:solidFill>
                  <a:srgbClr val="FFFFFF"/>
                </a:solidFill>
                <a:latin typeface="Arial"/>
                <a:cs typeface="Arial"/>
              </a:rPr>
              <a:t>.</a:t>
            </a:r>
            <a:endParaRPr lang="it-IT" sz="1200" b="1">
              <a:solidFill>
                <a:srgbClr val="FFFFFF"/>
              </a:solidFill>
              <a:latin typeface="Arial"/>
              <a:cs typeface="Arial"/>
            </a:endParaRPr>
          </a:p>
        </p:txBody>
      </p:sp>
      <p:grpSp>
        <p:nvGrpSpPr>
          <p:cNvPr id="132" name="Gruppo 131"/>
          <p:cNvGrpSpPr/>
          <p:nvPr userDrawn="1"/>
        </p:nvGrpSpPr>
        <p:grpSpPr bwMode="auto"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>
              <a:cxnSpLocks/>
            </p:cNvCxnSpPr>
            <p:nvPr userDrawn="1"/>
          </p:nvCxnSpPr>
          <p:spPr bwMode="auto"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>
              <a:cxnSpLocks/>
            </p:cNvCxnSpPr>
            <p:nvPr userDrawn="1"/>
          </p:nvCxnSpPr>
          <p:spPr bwMode="auto"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>
              <a:cxnSpLocks/>
            </p:cNvCxnSpPr>
            <p:nvPr userDrawn="1"/>
          </p:nvCxnSpPr>
          <p:spPr bwMode="auto"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>
              <a:cxnSpLocks/>
            </p:cNvCxnSpPr>
            <p:nvPr userDrawn="1"/>
          </p:nvCxnSpPr>
          <p:spPr bwMode="auto"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>
              <a:cxnSpLocks/>
            </p:cNvCxnSpPr>
            <p:nvPr userDrawn="1"/>
          </p:nvCxnSpPr>
          <p:spPr bwMode="auto"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>
              <a:cxnSpLocks/>
            </p:cNvCxnSpPr>
            <p:nvPr userDrawn="1"/>
          </p:nvCxnSpPr>
          <p:spPr bwMode="auto"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>
              <a:cxnSpLocks/>
            </p:cNvCxnSpPr>
            <p:nvPr userDrawn="1"/>
          </p:nvCxnSpPr>
          <p:spPr bwMode="auto"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>
              <a:cxnSpLocks/>
            </p:cNvCxnSpPr>
            <p:nvPr userDrawn="1"/>
          </p:nvCxnSpPr>
          <p:spPr bwMode="auto"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>
              <a:cxnSpLocks/>
            </p:cNvCxnSpPr>
            <p:nvPr userDrawn="1"/>
          </p:nvCxnSpPr>
          <p:spPr bwMode="auto"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>
              <a:cxnSpLocks/>
            </p:cNvCxnSpPr>
            <p:nvPr userDrawn="1"/>
          </p:nvCxnSpPr>
          <p:spPr bwMode="auto"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>
              <a:cxnSpLocks/>
            </p:cNvCxnSpPr>
            <p:nvPr userDrawn="1"/>
          </p:nvCxnSpPr>
          <p:spPr bwMode="auto"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>
              <a:cxnSpLocks/>
            </p:cNvCxnSpPr>
            <p:nvPr userDrawn="1"/>
          </p:nvCxnSpPr>
          <p:spPr bwMode="auto"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>
              <a:cxnSpLocks/>
            </p:cNvCxnSpPr>
            <p:nvPr userDrawn="1"/>
          </p:nvCxnSpPr>
          <p:spPr bwMode="auto"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>
              <a:cxnSpLocks/>
            </p:cNvCxnSpPr>
            <p:nvPr userDrawn="1"/>
          </p:nvCxnSpPr>
          <p:spPr bwMode="auto"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>
              <a:cxnSpLocks/>
            </p:cNvCxnSpPr>
            <p:nvPr userDrawn="1"/>
          </p:nvCxnSpPr>
          <p:spPr bwMode="auto"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>
              <a:cxnSpLocks/>
            </p:cNvCxnSpPr>
            <p:nvPr userDrawn="1"/>
          </p:nvCxnSpPr>
          <p:spPr bwMode="auto"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>
              <a:cxnSpLocks/>
            </p:cNvCxnSpPr>
            <p:nvPr userDrawn="1"/>
          </p:nvCxnSpPr>
          <p:spPr bwMode="auto"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>
              <a:cxnSpLocks/>
            </p:cNvCxnSpPr>
            <p:nvPr userDrawn="1"/>
          </p:nvCxnSpPr>
          <p:spPr bwMode="auto"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>
              <a:cxnSpLocks/>
            </p:cNvCxnSpPr>
            <p:nvPr userDrawn="1"/>
          </p:nvCxnSpPr>
          <p:spPr bwMode="auto"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>
              <a:cxnSpLocks/>
            </p:cNvCxnSpPr>
            <p:nvPr userDrawn="1"/>
          </p:nvCxnSpPr>
          <p:spPr bwMode="auto">
            <a:xfrm>
              <a:off x="40468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>
              <a:cxnSpLocks/>
            </p:cNvCxnSpPr>
            <p:nvPr userDrawn="1"/>
          </p:nvCxnSpPr>
          <p:spPr bwMode="auto"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>
              <a:cxnSpLocks/>
            </p:cNvCxnSpPr>
            <p:nvPr userDrawn="1"/>
          </p:nvCxnSpPr>
          <p:spPr bwMode="auto"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>
              <a:cxnSpLocks/>
            </p:cNvCxnSpPr>
            <p:nvPr userDrawn="1"/>
          </p:nvCxnSpPr>
          <p:spPr bwMode="auto"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>
              <a:cxnSpLocks/>
            </p:cNvCxnSpPr>
            <p:nvPr userDrawn="1"/>
          </p:nvCxnSpPr>
          <p:spPr bwMode="auto"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>
              <a:cxnSpLocks/>
            </p:cNvCxnSpPr>
            <p:nvPr userDrawn="1"/>
          </p:nvCxnSpPr>
          <p:spPr bwMode="auto"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>
              <a:cxnSpLocks/>
            </p:cNvCxnSpPr>
            <p:nvPr userDrawn="1"/>
          </p:nvCxnSpPr>
          <p:spPr bwMode="auto"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>
              <a:cxnSpLocks/>
            </p:cNvCxnSpPr>
            <p:nvPr userDrawn="1"/>
          </p:nvCxnSpPr>
          <p:spPr bwMode="auto"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>
              <a:cxnSpLocks/>
            </p:cNvCxnSpPr>
            <p:nvPr userDrawn="1"/>
          </p:nvCxnSpPr>
          <p:spPr bwMode="auto"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>
              <a:cxnSpLocks/>
            </p:cNvCxnSpPr>
            <p:nvPr userDrawn="1"/>
          </p:nvCxnSpPr>
          <p:spPr bwMode="auto"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>
              <a:cxnSpLocks/>
            </p:cNvCxnSpPr>
            <p:nvPr userDrawn="1"/>
          </p:nvCxnSpPr>
          <p:spPr bwMode="auto"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>
              <a:cxnSpLocks/>
            </p:cNvCxnSpPr>
            <p:nvPr userDrawn="1"/>
          </p:nvCxnSpPr>
          <p:spPr bwMode="auto"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>
              <a:cxnSpLocks/>
            </p:cNvCxnSpPr>
            <p:nvPr userDrawn="1"/>
          </p:nvCxnSpPr>
          <p:spPr bwMode="auto"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>
              <a:cxnSpLocks/>
            </p:cNvCxnSpPr>
            <p:nvPr userDrawn="1"/>
          </p:nvCxnSpPr>
          <p:spPr bwMode="auto"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>
              <a:cxnSpLocks/>
            </p:cNvCxnSpPr>
            <p:nvPr userDrawn="1"/>
          </p:nvCxnSpPr>
          <p:spPr bwMode="auto"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>
              <a:cxnSpLocks/>
            </p:cNvCxnSpPr>
            <p:nvPr userDrawn="1"/>
          </p:nvCxnSpPr>
          <p:spPr bwMode="auto"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>
              <a:cxnSpLocks/>
            </p:cNvCxnSpPr>
            <p:nvPr userDrawn="1"/>
          </p:nvCxnSpPr>
          <p:spPr bwMode="auto"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>
              <a:cxnSpLocks/>
            </p:cNvCxnSpPr>
            <p:nvPr userDrawn="1"/>
          </p:nvCxnSpPr>
          <p:spPr bwMode="auto"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>
              <a:cxnSpLocks/>
            </p:cNvCxnSpPr>
            <p:nvPr userDrawn="1"/>
          </p:nvCxnSpPr>
          <p:spPr bwMode="auto"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>
              <a:cxnSpLocks/>
            </p:cNvCxnSpPr>
            <p:nvPr userDrawn="1"/>
          </p:nvCxnSpPr>
          <p:spPr bwMode="auto"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>
              <a:cxnSpLocks/>
            </p:cNvCxnSpPr>
            <p:nvPr userDrawn="1"/>
          </p:nvCxnSpPr>
          <p:spPr bwMode="auto"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>
              <a:cxnSpLocks/>
            </p:cNvCxnSpPr>
            <p:nvPr userDrawn="1"/>
          </p:nvCxnSpPr>
          <p:spPr bwMode="auto"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>
              <a:cxnSpLocks/>
            </p:cNvCxnSpPr>
            <p:nvPr userDrawn="1"/>
          </p:nvCxnSpPr>
          <p:spPr bwMode="auto"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>
              <a:cxnSpLocks/>
            </p:cNvCxnSpPr>
            <p:nvPr userDrawn="1"/>
          </p:nvCxnSpPr>
          <p:spPr bwMode="auto"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>
              <a:cxnSpLocks/>
            </p:cNvCxnSpPr>
            <p:nvPr userDrawn="1"/>
          </p:nvCxnSpPr>
          <p:spPr bwMode="auto">
            <a:xfrm>
              <a:off x="76196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>
              <a:cxnSpLocks/>
            </p:cNvCxnSpPr>
            <p:nvPr userDrawn="1"/>
          </p:nvCxnSpPr>
          <p:spPr bwMode="auto"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>
              <a:cxnSpLocks/>
            </p:cNvCxnSpPr>
            <p:nvPr userDrawn="1"/>
          </p:nvCxnSpPr>
          <p:spPr bwMode="auto"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>
              <a:cxnSpLocks/>
            </p:cNvCxnSpPr>
            <p:nvPr userDrawn="1"/>
          </p:nvCxnSpPr>
          <p:spPr bwMode="auto"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>
              <a:cxnSpLocks/>
            </p:cNvCxnSpPr>
            <p:nvPr userDrawn="1"/>
          </p:nvCxnSpPr>
          <p:spPr bwMode="auto"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>
              <a:cxnSpLocks/>
            </p:cNvCxnSpPr>
            <p:nvPr userDrawn="1"/>
          </p:nvCxnSpPr>
          <p:spPr bwMode="auto"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>
              <a:cxnSpLocks/>
            </p:cNvCxnSpPr>
            <p:nvPr userDrawn="1"/>
          </p:nvCxnSpPr>
          <p:spPr bwMode="auto"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>
              <a:cxnSpLocks/>
            </p:cNvCxnSpPr>
            <p:nvPr userDrawn="1"/>
          </p:nvCxnSpPr>
          <p:spPr bwMode="auto"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>
              <a:cxnSpLocks/>
            </p:cNvCxnSpPr>
            <p:nvPr userDrawn="1"/>
          </p:nvCxnSpPr>
          <p:spPr bwMode="auto"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>
              <a:cxnSpLocks/>
            </p:cNvCxnSpPr>
            <p:nvPr userDrawn="1"/>
          </p:nvCxnSpPr>
          <p:spPr bwMode="auto"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>
              <a:cxnSpLocks/>
            </p:cNvCxnSpPr>
            <p:nvPr userDrawn="1"/>
          </p:nvCxnSpPr>
          <p:spPr bwMode="auto"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>
              <a:cxnSpLocks/>
            </p:cNvCxnSpPr>
            <p:nvPr userDrawn="1"/>
          </p:nvCxnSpPr>
          <p:spPr bwMode="auto"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>
              <a:cxnSpLocks/>
            </p:cNvCxnSpPr>
            <p:nvPr userDrawn="1"/>
          </p:nvCxnSpPr>
          <p:spPr bwMode="auto"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>
              <a:cxnSpLocks/>
            </p:cNvCxnSpPr>
            <p:nvPr userDrawn="1"/>
          </p:nvCxnSpPr>
          <p:spPr bwMode="auto"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>
              <a:cxnSpLocks/>
            </p:cNvCxnSpPr>
            <p:nvPr userDrawn="1"/>
          </p:nvCxnSpPr>
          <p:spPr bwMode="auto"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>
              <a:cxnSpLocks/>
            </p:cNvCxnSpPr>
            <p:nvPr userDrawn="1"/>
          </p:nvCxnSpPr>
          <p:spPr bwMode="auto"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>
              <a:cxnSpLocks/>
            </p:cNvCxnSpPr>
            <p:nvPr userDrawn="1"/>
          </p:nvCxnSpPr>
          <p:spPr bwMode="auto"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>
              <a:cxnSpLocks/>
            </p:cNvCxnSpPr>
            <p:nvPr userDrawn="1"/>
          </p:nvCxnSpPr>
          <p:spPr bwMode="auto"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>
              <a:cxnSpLocks/>
            </p:cNvCxnSpPr>
            <p:nvPr userDrawn="1"/>
          </p:nvCxnSpPr>
          <p:spPr bwMode="auto"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>
              <a:cxnSpLocks/>
            </p:cNvCxnSpPr>
            <p:nvPr userDrawn="1"/>
          </p:nvCxnSpPr>
          <p:spPr bwMode="auto"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>
              <a:cxnSpLocks/>
            </p:cNvCxnSpPr>
            <p:nvPr userDrawn="1"/>
          </p:nvCxnSpPr>
          <p:spPr bwMode="auto"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>
              <a:cxnSpLocks/>
            </p:cNvCxnSpPr>
            <p:nvPr userDrawn="1"/>
          </p:nvCxnSpPr>
          <p:spPr bwMode="auto">
            <a:xfrm>
              <a:off x="107458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>
              <a:cxnSpLocks/>
            </p:cNvCxnSpPr>
            <p:nvPr userDrawn="1"/>
          </p:nvCxnSpPr>
          <p:spPr bwMode="auto"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>
              <a:cxnSpLocks/>
            </p:cNvCxnSpPr>
            <p:nvPr userDrawn="1"/>
          </p:nvCxnSpPr>
          <p:spPr bwMode="auto"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>
              <a:cxnSpLocks/>
            </p:cNvCxnSpPr>
            <p:nvPr userDrawn="1"/>
          </p:nvCxnSpPr>
          <p:spPr bwMode="auto"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>
              <a:cxnSpLocks/>
            </p:cNvCxnSpPr>
            <p:nvPr userDrawn="1"/>
          </p:nvCxnSpPr>
          <p:spPr bwMode="auto"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>
              <a:cxnSpLocks/>
            </p:cNvCxnSpPr>
            <p:nvPr userDrawn="1"/>
          </p:nvCxnSpPr>
          <p:spPr bwMode="auto"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>
              <a:cxnSpLocks/>
            </p:cNvCxnSpPr>
            <p:nvPr userDrawn="1"/>
          </p:nvCxnSpPr>
          <p:spPr bwMode="auto"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>
              <a:cxnSpLocks/>
            </p:cNvCxnSpPr>
            <p:nvPr userDrawn="1"/>
          </p:nvCxnSpPr>
          <p:spPr bwMode="auto"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>
              <a:cxnSpLocks/>
            </p:cNvCxnSpPr>
            <p:nvPr userDrawn="1"/>
          </p:nvCxnSpPr>
          <p:spPr bwMode="auto">
            <a:xfrm>
              <a:off x="119367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>
              <a:cxnSpLocks/>
            </p:cNvCxnSpPr>
            <p:nvPr userDrawn="1"/>
          </p:nvCxnSpPr>
          <p:spPr bwMode="auto"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>
              <a:cxnSpLocks/>
            </p:cNvCxnSpPr>
            <p:nvPr userDrawn="1"/>
          </p:nvCxnSpPr>
          <p:spPr bwMode="auto"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>
              <a:cxnSpLocks/>
            </p:cNvCxnSpPr>
            <p:nvPr userDrawn="1"/>
          </p:nvCxnSpPr>
          <p:spPr bwMode="auto"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>
              <a:cxnSpLocks/>
            </p:cNvCxnSpPr>
            <p:nvPr userDrawn="1"/>
          </p:nvCxnSpPr>
          <p:spPr bwMode="auto"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>
              <a:cxnSpLocks/>
            </p:cNvCxnSpPr>
            <p:nvPr userDrawn="1"/>
          </p:nvCxnSpPr>
          <p:spPr bwMode="auto"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>
              <a:cxnSpLocks/>
            </p:cNvCxnSpPr>
            <p:nvPr userDrawn="1"/>
          </p:nvCxnSpPr>
          <p:spPr bwMode="auto"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>
              <a:cxnSpLocks/>
            </p:cNvCxnSpPr>
            <p:nvPr userDrawn="1"/>
          </p:nvCxnSpPr>
          <p:spPr bwMode="auto"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>
              <a:cxnSpLocks/>
            </p:cNvCxnSpPr>
            <p:nvPr userDrawn="1"/>
          </p:nvCxnSpPr>
          <p:spPr bwMode="auto"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>
              <a:cxnSpLocks/>
            </p:cNvCxnSpPr>
            <p:nvPr userDrawn="1"/>
          </p:nvCxnSpPr>
          <p:spPr bwMode="auto"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>
              <a:cxnSpLocks/>
            </p:cNvCxnSpPr>
            <p:nvPr userDrawn="1"/>
          </p:nvCxnSpPr>
          <p:spPr bwMode="auto"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>
              <a:cxnSpLocks/>
            </p:cNvCxnSpPr>
            <p:nvPr userDrawn="1"/>
          </p:nvCxnSpPr>
          <p:spPr bwMode="auto"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>
              <a:cxnSpLocks/>
            </p:cNvCxnSpPr>
            <p:nvPr userDrawn="1"/>
          </p:nvCxnSpPr>
          <p:spPr bwMode="auto"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>
              <a:cxnSpLocks/>
            </p:cNvCxnSpPr>
            <p:nvPr userDrawn="1"/>
          </p:nvCxnSpPr>
          <p:spPr bwMode="auto"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>
              <a:cxnSpLocks/>
            </p:cNvCxnSpPr>
            <p:nvPr userDrawn="1"/>
          </p:nvCxnSpPr>
          <p:spPr bwMode="auto"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>
              <a:cxnSpLocks/>
            </p:cNvCxnSpPr>
            <p:nvPr userDrawn="1"/>
          </p:nvCxnSpPr>
          <p:spPr bwMode="auto"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>
              <a:cxnSpLocks/>
            </p:cNvCxnSpPr>
            <p:nvPr userDrawn="1"/>
          </p:nvCxnSpPr>
          <p:spPr bwMode="auto"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>
              <a:cxnSpLocks/>
            </p:cNvCxnSpPr>
            <p:nvPr userDrawn="1"/>
          </p:nvCxnSpPr>
          <p:spPr bwMode="auto"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>
              <a:cxnSpLocks/>
            </p:cNvCxnSpPr>
            <p:nvPr userDrawn="1"/>
          </p:nvCxnSpPr>
          <p:spPr bwMode="auto"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>
              <a:cxnSpLocks/>
            </p:cNvCxnSpPr>
            <p:nvPr userDrawn="1"/>
          </p:nvCxnSpPr>
          <p:spPr bwMode="auto"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>
              <a:cxnSpLocks/>
            </p:cNvCxnSpPr>
            <p:nvPr userDrawn="1"/>
          </p:nvCxnSpPr>
          <p:spPr bwMode="auto"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>
              <a:cxnSpLocks/>
            </p:cNvCxnSpPr>
            <p:nvPr userDrawn="1"/>
          </p:nvCxnSpPr>
          <p:spPr bwMode="auto"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>
              <a:cxnSpLocks/>
            </p:cNvCxnSpPr>
            <p:nvPr userDrawn="1"/>
          </p:nvCxnSpPr>
          <p:spPr bwMode="auto"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>
              <a:cxnSpLocks/>
            </p:cNvCxnSpPr>
            <p:nvPr userDrawn="1"/>
          </p:nvCxnSpPr>
          <p:spPr bwMode="auto">
            <a:xfrm>
              <a:off x="153607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>
              <a:cxnSpLocks/>
            </p:cNvCxnSpPr>
            <p:nvPr userDrawn="1"/>
          </p:nvCxnSpPr>
          <p:spPr bwMode="auto"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>
              <a:cxnSpLocks/>
            </p:cNvCxnSpPr>
            <p:nvPr userDrawn="1"/>
          </p:nvCxnSpPr>
          <p:spPr bwMode="auto"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>
              <a:cxnSpLocks/>
            </p:cNvCxnSpPr>
            <p:nvPr userDrawn="1"/>
          </p:nvCxnSpPr>
          <p:spPr bwMode="auto"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>
              <a:cxnSpLocks/>
            </p:cNvCxnSpPr>
            <p:nvPr userDrawn="1"/>
          </p:nvCxnSpPr>
          <p:spPr bwMode="auto"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>
              <a:cxnSpLocks/>
            </p:cNvCxnSpPr>
            <p:nvPr userDrawn="1"/>
          </p:nvCxnSpPr>
          <p:spPr bwMode="auto"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>
              <a:cxnSpLocks/>
            </p:cNvCxnSpPr>
            <p:nvPr userDrawn="1"/>
          </p:nvCxnSpPr>
          <p:spPr bwMode="auto"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>
              <a:cxnSpLocks/>
            </p:cNvCxnSpPr>
            <p:nvPr userDrawn="1"/>
          </p:nvCxnSpPr>
          <p:spPr bwMode="auto"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>
              <a:cxnSpLocks/>
            </p:cNvCxnSpPr>
            <p:nvPr userDrawn="1"/>
          </p:nvCxnSpPr>
          <p:spPr bwMode="auto"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>
              <a:cxnSpLocks/>
            </p:cNvCxnSpPr>
            <p:nvPr userDrawn="1"/>
          </p:nvCxnSpPr>
          <p:spPr bwMode="auto"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>
              <a:cxnSpLocks/>
            </p:cNvCxnSpPr>
            <p:nvPr userDrawn="1"/>
          </p:nvCxnSpPr>
          <p:spPr bwMode="auto"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>
              <a:cxnSpLocks/>
            </p:cNvCxnSpPr>
            <p:nvPr userDrawn="1"/>
          </p:nvCxnSpPr>
          <p:spPr bwMode="auto"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>
              <a:cxnSpLocks/>
            </p:cNvCxnSpPr>
            <p:nvPr userDrawn="1"/>
          </p:nvCxnSpPr>
          <p:spPr bwMode="auto"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>
              <a:cxnSpLocks/>
            </p:cNvCxnSpPr>
            <p:nvPr userDrawn="1"/>
          </p:nvCxnSpPr>
          <p:spPr bwMode="auto"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>
              <a:cxnSpLocks/>
            </p:cNvCxnSpPr>
            <p:nvPr userDrawn="1"/>
          </p:nvCxnSpPr>
          <p:spPr bwMode="auto"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>
              <a:cxnSpLocks/>
            </p:cNvCxnSpPr>
            <p:nvPr userDrawn="1"/>
          </p:nvCxnSpPr>
          <p:spPr bwMode="auto"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>
              <a:cxnSpLocks/>
            </p:cNvCxnSpPr>
            <p:nvPr userDrawn="1"/>
          </p:nvCxnSpPr>
          <p:spPr bwMode="auto"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>
              <a:cxnSpLocks/>
            </p:cNvCxnSpPr>
            <p:nvPr userDrawn="1"/>
          </p:nvCxnSpPr>
          <p:spPr bwMode="auto"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>
              <a:cxnSpLocks/>
            </p:cNvCxnSpPr>
            <p:nvPr userDrawn="1"/>
          </p:nvCxnSpPr>
          <p:spPr bwMode="auto"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>
              <a:cxnSpLocks/>
            </p:cNvCxnSpPr>
            <p:nvPr userDrawn="1"/>
          </p:nvCxnSpPr>
          <p:spPr bwMode="auto"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>
              <a:cxnSpLocks/>
            </p:cNvCxnSpPr>
            <p:nvPr userDrawn="1"/>
          </p:nvCxnSpPr>
          <p:spPr bwMode="auto"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>
              <a:cxnSpLocks/>
            </p:cNvCxnSpPr>
            <p:nvPr userDrawn="1"/>
          </p:nvCxnSpPr>
          <p:spPr bwMode="auto"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>
              <a:cxnSpLocks/>
            </p:cNvCxnSpPr>
            <p:nvPr userDrawn="1"/>
          </p:nvCxnSpPr>
          <p:spPr bwMode="auto"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>
              <a:cxnSpLocks/>
            </p:cNvCxnSpPr>
            <p:nvPr userDrawn="1"/>
          </p:nvCxnSpPr>
          <p:spPr bwMode="auto"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>
              <a:cxnSpLocks/>
            </p:cNvCxnSpPr>
            <p:nvPr userDrawn="1"/>
          </p:nvCxnSpPr>
          <p:spPr bwMode="auto"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/>
          <a:stretch/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secHead" userDrawn="1">
  <p:cSld name="Intestazione sezion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>
              <a:defRPr/>
            </a:pPr>
            <a:r>
              <a:rPr lang="it-IT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Fare clic per modificare stili del testo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B96E2279-029F-964F-A5B1-8676BDA67CCA}" type="datetimeFigureOut">
              <a:rPr lang="it-IT"/>
              <a:t>16/05/2019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7834947A-1B05-2B43-AD85-E646CE852B9E}" type="slidenum">
              <a:rPr lang="it-IT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woObj" userDrawn="1">
  <p:cSld name="Contenuto 2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it-IT"/>
              <a:t>Fare clic per modificare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 lang="it-IT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it-IT"/>
              <a:t>Fare clic per modificare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 lang="it-IT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B96E2279-029F-964F-A5B1-8676BDA67CCA}" type="datetimeFigureOut">
              <a:rPr lang="it-IT"/>
              <a:t>16/05/2019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7834947A-1B05-2B43-AD85-E646CE852B9E}" type="slidenum">
              <a:rPr lang="it-IT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woTxTwoObj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Fare clic per modificare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it-IT"/>
              <a:t>Fare clic per modificare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 lang="it-IT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Fare clic per modificare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it-IT"/>
              <a:t>Fare clic per modificare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 lang="it-IT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 bwMode="auto"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B96E2279-029F-964F-A5B1-8676BDA67CCA}" type="datetimeFigureOut">
              <a:rPr lang="it-IT"/>
              <a:t>16/05/2019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 bwMode="auto"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 bwMode="auto"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7834947A-1B05-2B43-AD85-E646CE852B9E}" type="slidenum">
              <a:rPr lang="it-IT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itleOnly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</a:t>
            </a:r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 bwMode="auto"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B96E2279-029F-964F-A5B1-8676BDA67CCA}" type="datetimeFigureOut">
              <a:rPr lang="it-IT"/>
              <a:t>16/05/2019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 bwMode="auto"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 bwMode="auto"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7834947A-1B05-2B43-AD85-E646CE852B9E}" type="slidenum">
              <a:rPr lang="it-IT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blank" userDrawn="1">
  <p:cSld name="Vuo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 bwMode="auto"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B96E2279-029F-964F-A5B1-8676BDA67CCA}" type="datetimeFigureOut">
              <a:rPr lang="it-IT"/>
              <a:t>16/05/2019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 bwMode="auto"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 bwMode="auto"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7834947A-1B05-2B43-AD85-E646CE852B9E}" type="slidenum">
              <a:rPr lang="it-IT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objTx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pPr>
              <a:defRPr/>
            </a:pPr>
            <a:r>
              <a:rPr lang="it-IT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Fare clic per modificare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it-IT"/>
              <a:t>Fare clic per modificare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B96E2279-029F-964F-A5B1-8676BDA67CCA}" type="datetimeFigureOut">
              <a:rPr lang="it-IT"/>
              <a:t>16/05/2019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7834947A-1B05-2B43-AD85-E646CE852B9E}" type="slidenum">
              <a:rPr lang="it-IT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picTx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pPr>
              <a:defRPr/>
            </a:pPr>
            <a:r>
              <a:rPr lang="it-IT"/>
              <a:t>Fare clic per modificare lo stile del titolo</a:t>
            </a:r>
            <a:endParaRPr lang="it-IT"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it-IT"/>
              <a:t>Fare clic per modificare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B96E2279-029F-964F-A5B1-8676BDA67CCA}" type="datetimeFigureOut">
              <a:rPr lang="it-IT"/>
              <a:t>16/05/2019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7834947A-1B05-2B43-AD85-E646CE852B9E}" type="slidenum">
              <a:rPr lang="it-IT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pPr>
              <a:defRPr/>
            </a:pPr>
            <a:r>
              <a:rPr lang="it-IT"/>
              <a:t>Fare clic per modificare stile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Fare clic per modificare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marL="0" indent="0" algn="l" defTabSz="457200">
        <a:spcBef>
          <a:spcPts val="0"/>
        </a:spcBef>
        <a:buNone/>
        <a:defRPr sz="2200" b="1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>
        <a:spcBef>
          <a:spcPts val="0"/>
        </a:spcBef>
        <a:buFont typeface="Wingdings"/>
        <a:buNone/>
        <a:defRPr sz="2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>
        <a:spcBef>
          <a:spcPts val="0"/>
        </a:spcBef>
        <a:buFont typeface="Arial"/>
        <a:buChar char="–"/>
        <a:defRPr sz="2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>
        <a:spcBef>
          <a:spcPts val="0"/>
        </a:spcBef>
        <a:buFont typeface="Arial"/>
        <a:buChar char="•"/>
        <a:defRPr sz="2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>
        <a:spcBef>
          <a:spcPts val="0"/>
        </a:spcBef>
        <a:buFont typeface="Arial"/>
        <a:buChar char="–"/>
        <a:defRPr sz="2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>
        <a:spcBef>
          <a:spcPts val="0"/>
        </a:spcBef>
        <a:buFont typeface="Arial"/>
        <a:buChar char="»"/>
        <a:defRPr sz="2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13.png"/></Relationships>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14.png"/></Relationships>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/Relationships>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Relationship Id="rId4" Type="http://schemas.openxmlformats.org/officeDocument/2006/relationships/image" Target="../media/image17.png"/></Relationships>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Relationship Id="rId4" Type="http://schemas.openxmlformats.org/officeDocument/2006/relationships/image" Target="../media/image18.png"/></Relationships>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/Relationships>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/Relationships>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png"/><Relationship Id="rId4" Type="http://schemas.openxmlformats.org/officeDocument/2006/relationships/image" Target="../media/image19.png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.png"/><Relationship Id="rId4" Type="http://schemas.openxmlformats.org/officeDocument/2006/relationships/image" Target="../media/image20.png"/><Relationship Id="rId5" Type="http://schemas.openxmlformats.org/officeDocument/2006/relationships/image" Target="../media/image21.png"/><Relationship Id="rId6" Type="http://schemas.openxmlformats.org/officeDocument/2006/relationships/image" Target="../media/image22.png"/></Relationships>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.png"/><Relationship Id="rId4" Type="http://schemas.openxmlformats.org/officeDocument/2006/relationships/image" Target="../media/image23.png"/><Relationship Id="rId5" Type="http://schemas.openxmlformats.org/officeDocument/2006/relationships/image" Target="../media/image24.png"/><Relationship Id="rId6" Type="http://schemas.openxmlformats.org/officeDocument/2006/relationships/image" Target="../media/image25.png"/></Relationships>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4.png"/><Relationship Id="rId4" Type="http://schemas.openxmlformats.org/officeDocument/2006/relationships/image" Target="../media/image20.png"/></Relationships>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.png"/><Relationship Id="rId4" Type="http://schemas.openxmlformats.org/officeDocument/2006/relationships/image" Target="../media/image21.png"/></Relationships>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4.png"/><Relationship Id="rId4" Type="http://schemas.openxmlformats.org/officeDocument/2006/relationships/image" Target="../media/image22.png"/></Relationships>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4.png"/><Relationship Id="rId4" Type="http://schemas.openxmlformats.org/officeDocument/2006/relationships/image" Target="../media/image26.png"/><Relationship Id="rId5" Type="http://schemas.openxmlformats.org/officeDocument/2006/relationships/image" Target="../media/image27.png"/><Relationship Id="rId6" Type="http://schemas.openxmlformats.org/officeDocument/2006/relationships/image" Target="../media/image28.png"/><Relationship Id="rId7" Type="http://schemas.openxmlformats.org/officeDocument/2006/relationships/image" Target="../media/image29.png"/><Relationship Id="rId8" Type="http://schemas.openxmlformats.org/officeDocument/2006/relationships/image" Target="../media/image30.png"/></Relationships>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4.png"/><Relationship Id="rId4" Type="http://schemas.openxmlformats.org/officeDocument/2006/relationships/image" Target="../media/image31.png"/></Relationships>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4.png"/><Relationship Id="rId4" Type="http://schemas.openxmlformats.org/officeDocument/2006/relationships/hyperlink" Target="https://cic.iacr.org/p/1/1/28/pdf" TargetMode="External"/><Relationship Id="rId5" Type="http://schemas.openxmlformats.org/officeDocument/2006/relationships/hyperlink" Target="https://eprint.iacr.org/2019/023.pdf" TargetMode="External"/><Relationship Id="rId6" Type="http://schemas.openxmlformats.org/officeDocument/2006/relationships/hyperlink" Target="https://tches.iacr.org/index.php/TCHES/article/download/7337/6509/" TargetMode="External"/><Relationship Id="rId7" Type="http://schemas.openxmlformats.org/officeDocument/2006/relationships/hyperlink" Target="https://tches.iacr.org/index.php/TCHES/article/view/10294/9744" TargetMode="External"/><Relationship Id="rId8" Type="http://schemas.openxmlformats.org/officeDocument/2006/relationships/hyperlink" Target="https://eprint.iacr.org/2023/032.pdf" TargetMode="External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/Relationships>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3"/>
          <a:srcRect l="0" t="17598" r="0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 bwMode="auto"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>
              <a:defRPr/>
            </a:pPr>
            <a:r>
              <a:rPr lang="it-IT" sz="2800"/>
              <a:t>Titolo presentazione</a:t>
            </a:r>
            <a:br>
              <a:rPr lang="it-IT" sz="2800"/>
            </a:br>
            <a:r>
              <a:rPr lang="it-IT" sz="2800"/>
              <a:t>sottotitolo</a:t>
            </a:r>
            <a:endParaRPr lang="it-IT" sz="2800"/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 bwMode="auto"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>
              <a:defRPr/>
            </a:pPr>
            <a:r>
              <a:rPr lang="it-IT" b="1">
                <a:solidFill>
                  <a:schemeClr val="bg1"/>
                </a:solidFill>
              </a:rPr>
              <a:t>Milano, XX mese 20XX</a:t>
            </a:r>
            <a:endParaRPr lang="it-IT" b="1">
              <a:solidFill>
                <a:schemeClr val="bg1"/>
              </a:solidFill>
            </a:endParaRPr>
          </a:p>
          <a:p>
            <a:pPr>
              <a:defRPr/>
            </a:pPr>
            <a:endParaRPr lang="it-IT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4"/>
          <a:stretch/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</p:spPr>
      </p:pic>
      <p:sp>
        <p:nvSpPr>
          <p:cNvPr id="9" name="Rettangolo 8"/>
          <p:cNvSpPr/>
          <p:nvPr/>
        </p:nvSpPr>
        <p:spPr bwMode="auto"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t-IT"/>
          </a:p>
        </p:txBody>
      </p:sp>
      <p:grpSp>
        <p:nvGrpSpPr>
          <p:cNvPr id="10" name="Gruppo 9"/>
          <p:cNvGrpSpPr/>
          <p:nvPr/>
        </p:nvGrpSpPr>
        <p:grpSpPr bwMode="auto"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>
              <a:cxnSpLocks/>
            </p:cNvCxnSpPr>
            <p:nvPr userDrawn="1"/>
          </p:nvCxnSpPr>
          <p:spPr bwMode="auto"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>
              <a:cxnSpLocks/>
            </p:cNvCxnSpPr>
            <p:nvPr userDrawn="1"/>
          </p:nvCxnSpPr>
          <p:spPr bwMode="auto"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>
              <a:cxnSpLocks/>
            </p:cNvCxnSpPr>
            <p:nvPr userDrawn="1"/>
          </p:nvCxnSpPr>
          <p:spPr bwMode="auto"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>
              <a:cxnSpLocks/>
            </p:cNvCxnSpPr>
            <p:nvPr userDrawn="1"/>
          </p:nvCxnSpPr>
          <p:spPr bwMode="auto"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>
              <a:cxnSpLocks/>
            </p:cNvCxnSpPr>
            <p:nvPr userDrawn="1"/>
          </p:nvCxnSpPr>
          <p:spPr bwMode="auto"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>
              <a:cxnSpLocks/>
            </p:cNvCxnSpPr>
            <p:nvPr userDrawn="1"/>
          </p:nvCxnSpPr>
          <p:spPr bwMode="auto"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>
              <a:cxnSpLocks/>
            </p:cNvCxnSpPr>
            <p:nvPr userDrawn="1"/>
          </p:nvCxnSpPr>
          <p:spPr bwMode="auto"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>
              <a:cxnSpLocks/>
            </p:cNvCxnSpPr>
            <p:nvPr userDrawn="1"/>
          </p:nvCxnSpPr>
          <p:spPr bwMode="auto"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>
              <a:cxnSpLocks/>
            </p:cNvCxnSpPr>
            <p:nvPr userDrawn="1"/>
          </p:nvCxnSpPr>
          <p:spPr bwMode="auto"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>
              <a:cxnSpLocks/>
            </p:cNvCxnSpPr>
            <p:nvPr userDrawn="1"/>
          </p:nvCxnSpPr>
          <p:spPr bwMode="auto"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>
              <a:cxnSpLocks/>
            </p:cNvCxnSpPr>
            <p:nvPr userDrawn="1"/>
          </p:nvCxnSpPr>
          <p:spPr bwMode="auto"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>
              <a:cxnSpLocks/>
            </p:cNvCxnSpPr>
            <p:nvPr userDrawn="1"/>
          </p:nvCxnSpPr>
          <p:spPr bwMode="auto"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>
              <a:cxnSpLocks/>
            </p:cNvCxnSpPr>
            <p:nvPr userDrawn="1"/>
          </p:nvCxnSpPr>
          <p:spPr bwMode="auto"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>
              <a:cxnSpLocks/>
            </p:cNvCxnSpPr>
            <p:nvPr userDrawn="1"/>
          </p:nvCxnSpPr>
          <p:spPr bwMode="auto"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>
              <a:cxnSpLocks/>
            </p:cNvCxnSpPr>
            <p:nvPr userDrawn="1"/>
          </p:nvCxnSpPr>
          <p:spPr bwMode="auto"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>
              <a:cxnSpLocks/>
            </p:cNvCxnSpPr>
            <p:nvPr userDrawn="1"/>
          </p:nvCxnSpPr>
          <p:spPr bwMode="auto"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>
              <a:cxnSpLocks/>
            </p:cNvCxnSpPr>
            <p:nvPr userDrawn="1"/>
          </p:nvCxnSpPr>
          <p:spPr bwMode="auto"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>
              <a:cxnSpLocks/>
            </p:cNvCxnSpPr>
            <p:nvPr userDrawn="1"/>
          </p:nvCxnSpPr>
          <p:spPr bwMode="auto"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>
              <a:cxnSpLocks/>
            </p:cNvCxnSpPr>
            <p:nvPr userDrawn="1"/>
          </p:nvCxnSpPr>
          <p:spPr bwMode="auto"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>
              <a:cxnSpLocks/>
            </p:cNvCxnSpPr>
            <p:nvPr userDrawn="1"/>
          </p:nvCxnSpPr>
          <p:spPr bwMode="auto">
            <a:xfrm>
              <a:off x="40468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>
              <a:cxnSpLocks/>
            </p:cNvCxnSpPr>
            <p:nvPr userDrawn="1"/>
          </p:nvCxnSpPr>
          <p:spPr bwMode="auto"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>
              <a:cxnSpLocks/>
            </p:cNvCxnSpPr>
            <p:nvPr userDrawn="1"/>
          </p:nvCxnSpPr>
          <p:spPr bwMode="auto"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>
              <a:cxnSpLocks/>
            </p:cNvCxnSpPr>
            <p:nvPr userDrawn="1"/>
          </p:nvCxnSpPr>
          <p:spPr bwMode="auto"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>
              <a:cxnSpLocks/>
            </p:cNvCxnSpPr>
            <p:nvPr userDrawn="1"/>
          </p:nvCxnSpPr>
          <p:spPr bwMode="auto"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>
              <a:cxnSpLocks/>
            </p:cNvCxnSpPr>
            <p:nvPr userDrawn="1"/>
          </p:nvCxnSpPr>
          <p:spPr bwMode="auto"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>
              <a:cxnSpLocks/>
            </p:cNvCxnSpPr>
            <p:nvPr userDrawn="1"/>
          </p:nvCxnSpPr>
          <p:spPr bwMode="auto"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>
              <a:cxnSpLocks/>
            </p:cNvCxnSpPr>
            <p:nvPr userDrawn="1"/>
          </p:nvCxnSpPr>
          <p:spPr bwMode="auto"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>
              <a:cxnSpLocks/>
            </p:cNvCxnSpPr>
            <p:nvPr userDrawn="1"/>
          </p:nvCxnSpPr>
          <p:spPr bwMode="auto"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>
              <a:cxnSpLocks/>
            </p:cNvCxnSpPr>
            <p:nvPr userDrawn="1"/>
          </p:nvCxnSpPr>
          <p:spPr bwMode="auto"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>
              <a:cxnSpLocks/>
            </p:cNvCxnSpPr>
            <p:nvPr userDrawn="1"/>
          </p:nvCxnSpPr>
          <p:spPr bwMode="auto"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>
              <a:cxnSpLocks/>
            </p:cNvCxnSpPr>
            <p:nvPr userDrawn="1"/>
          </p:nvCxnSpPr>
          <p:spPr bwMode="auto"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>
              <a:cxnSpLocks/>
            </p:cNvCxnSpPr>
            <p:nvPr userDrawn="1"/>
          </p:nvCxnSpPr>
          <p:spPr bwMode="auto"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>
              <a:cxnSpLocks/>
            </p:cNvCxnSpPr>
            <p:nvPr userDrawn="1"/>
          </p:nvCxnSpPr>
          <p:spPr bwMode="auto"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>
              <a:cxnSpLocks/>
            </p:cNvCxnSpPr>
            <p:nvPr userDrawn="1"/>
          </p:nvCxnSpPr>
          <p:spPr bwMode="auto"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>
              <a:cxnSpLocks/>
            </p:cNvCxnSpPr>
            <p:nvPr userDrawn="1"/>
          </p:nvCxnSpPr>
          <p:spPr bwMode="auto"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>
              <a:cxnSpLocks/>
            </p:cNvCxnSpPr>
            <p:nvPr userDrawn="1"/>
          </p:nvCxnSpPr>
          <p:spPr bwMode="auto"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>
              <a:cxnSpLocks/>
            </p:cNvCxnSpPr>
            <p:nvPr userDrawn="1"/>
          </p:nvCxnSpPr>
          <p:spPr bwMode="auto"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>
              <a:cxnSpLocks/>
            </p:cNvCxnSpPr>
            <p:nvPr userDrawn="1"/>
          </p:nvCxnSpPr>
          <p:spPr bwMode="auto"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>
              <a:cxnSpLocks/>
            </p:cNvCxnSpPr>
            <p:nvPr userDrawn="1"/>
          </p:nvCxnSpPr>
          <p:spPr bwMode="auto"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>
              <a:cxnSpLocks/>
            </p:cNvCxnSpPr>
            <p:nvPr userDrawn="1"/>
          </p:nvCxnSpPr>
          <p:spPr bwMode="auto"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>
              <a:cxnSpLocks/>
            </p:cNvCxnSpPr>
            <p:nvPr userDrawn="1"/>
          </p:nvCxnSpPr>
          <p:spPr bwMode="auto"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>
              <a:cxnSpLocks/>
            </p:cNvCxnSpPr>
            <p:nvPr userDrawn="1"/>
          </p:nvCxnSpPr>
          <p:spPr bwMode="auto"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>
              <a:cxnSpLocks/>
            </p:cNvCxnSpPr>
            <p:nvPr userDrawn="1"/>
          </p:nvCxnSpPr>
          <p:spPr bwMode="auto"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>
              <a:cxnSpLocks/>
            </p:cNvCxnSpPr>
            <p:nvPr userDrawn="1"/>
          </p:nvCxnSpPr>
          <p:spPr bwMode="auto">
            <a:xfrm>
              <a:off x="76196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>
              <a:cxnSpLocks/>
            </p:cNvCxnSpPr>
            <p:nvPr userDrawn="1"/>
          </p:nvCxnSpPr>
          <p:spPr bwMode="auto"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>
              <a:cxnSpLocks/>
            </p:cNvCxnSpPr>
            <p:nvPr userDrawn="1"/>
          </p:nvCxnSpPr>
          <p:spPr bwMode="auto"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>
              <a:cxnSpLocks/>
            </p:cNvCxnSpPr>
            <p:nvPr userDrawn="1"/>
          </p:nvCxnSpPr>
          <p:spPr bwMode="auto"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>
              <a:cxnSpLocks/>
            </p:cNvCxnSpPr>
            <p:nvPr userDrawn="1"/>
          </p:nvCxnSpPr>
          <p:spPr bwMode="auto"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>
              <a:cxnSpLocks/>
            </p:cNvCxnSpPr>
            <p:nvPr userDrawn="1"/>
          </p:nvCxnSpPr>
          <p:spPr bwMode="auto"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>
              <a:cxnSpLocks/>
            </p:cNvCxnSpPr>
            <p:nvPr userDrawn="1"/>
          </p:nvCxnSpPr>
          <p:spPr bwMode="auto"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>
              <a:cxnSpLocks/>
            </p:cNvCxnSpPr>
            <p:nvPr userDrawn="1"/>
          </p:nvCxnSpPr>
          <p:spPr bwMode="auto"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>
              <a:cxnSpLocks/>
            </p:cNvCxnSpPr>
            <p:nvPr userDrawn="1"/>
          </p:nvCxnSpPr>
          <p:spPr bwMode="auto"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>
              <a:cxnSpLocks/>
            </p:cNvCxnSpPr>
            <p:nvPr userDrawn="1"/>
          </p:nvCxnSpPr>
          <p:spPr bwMode="auto"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>
              <a:cxnSpLocks/>
            </p:cNvCxnSpPr>
            <p:nvPr userDrawn="1"/>
          </p:nvCxnSpPr>
          <p:spPr bwMode="auto"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>
              <a:cxnSpLocks/>
            </p:cNvCxnSpPr>
            <p:nvPr userDrawn="1"/>
          </p:nvCxnSpPr>
          <p:spPr bwMode="auto"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>
              <a:cxnSpLocks/>
            </p:cNvCxnSpPr>
            <p:nvPr userDrawn="1"/>
          </p:nvCxnSpPr>
          <p:spPr bwMode="auto"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>
              <a:cxnSpLocks/>
            </p:cNvCxnSpPr>
            <p:nvPr userDrawn="1"/>
          </p:nvCxnSpPr>
          <p:spPr bwMode="auto"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>
              <a:cxnSpLocks/>
            </p:cNvCxnSpPr>
            <p:nvPr userDrawn="1"/>
          </p:nvCxnSpPr>
          <p:spPr bwMode="auto"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>
              <a:cxnSpLocks/>
            </p:cNvCxnSpPr>
            <p:nvPr userDrawn="1"/>
          </p:nvCxnSpPr>
          <p:spPr bwMode="auto"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>
              <a:cxnSpLocks/>
            </p:cNvCxnSpPr>
            <p:nvPr userDrawn="1"/>
          </p:nvCxnSpPr>
          <p:spPr bwMode="auto"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>
              <a:cxnSpLocks/>
            </p:cNvCxnSpPr>
            <p:nvPr userDrawn="1"/>
          </p:nvCxnSpPr>
          <p:spPr bwMode="auto"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>
              <a:cxnSpLocks/>
            </p:cNvCxnSpPr>
            <p:nvPr userDrawn="1"/>
          </p:nvCxnSpPr>
          <p:spPr bwMode="auto"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>
              <a:cxnSpLocks/>
            </p:cNvCxnSpPr>
            <p:nvPr userDrawn="1"/>
          </p:nvCxnSpPr>
          <p:spPr bwMode="auto"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>
              <a:cxnSpLocks/>
            </p:cNvCxnSpPr>
            <p:nvPr userDrawn="1"/>
          </p:nvCxnSpPr>
          <p:spPr bwMode="auto"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>
              <a:cxnSpLocks/>
            </p:cNvCxnSpPr>
            <p:nvPr userDrawn="1"/>
          </p:nvCxnSpPr>
          <p:spPr bwMode="auto">
            <a:xfrm>
              <a:off x="107458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>
              <a:cxnSpLocks/>
            </p:cNvCxnSpPr>
            <p:nvPr userDrawn="1"/>
          </p:nvCxnSpPr>
          <p:spPr bwMode="auto"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>
              <a:cxnSpLocks/>
            </p:cNvCxnSpPr>
            <p:nvPr userDrawn="1"/>
          </p:nvCxnSpPr>
          <p:spPr bwMode="auto"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>
              <a:cxnSpLocks/>
            </p:cNvCxnSpPr>
            <p:nvPr userDrawn="1"/>
          </p:nvCxnSpPr>
          <p:spPr bwMode="auto"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>
              <a:cxnSpLocks/>
            </p:cNvCxnSpPr>
            <p:nvPr userDrawn="1"/>
          </p:nvCxnSpPr>
          <p:spPr bwMode="auto"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>
              <a:cxnSpLocks/>
            </p:cNvCxnSpPr>
            <p:nvPr userDrawn="1"/>
          </p:nvCxnSpPr>
          <p:spPr bwMode="auto"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>
              <a:cxnSpLocks/>
            </p:cNvCxnSpPr>
            <p:nvPr userDrawn="1"/>
          </p:nvCxnSpPr>
          <p:spPr bwMode="auto"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>
              <a:cxnSpLocks/>
            </p:cNvCxnSpPr>
            <p:nvPr userDrawn="1"/>
          </p:nvCxnSpPr>
          <p:spPr bwMode="auto"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>
              <a:cxnSpLocks/>
            </p:cNvCxnSpPr>
            <p:nvPr userDrawn="1"/>
          </p:nvCxnSpPr>
          <p:spPr bwMode="auto">
            <a:xfrm>
              <a:off x="119367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>
              <a:cxnSpLocks/>
            </p:cNvCxnSpPr>
            <p:nvPr userDrawn="1"/>
          </p:nvCxnSpPr>
          <p:spPr bwMode="auto"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>
              <a:cxnSpLocks/>
            </p:cNvCxnSpPr>
            <p:nvPr userDrawn="1"/>
          </p:nvCxnSpPr>
          <p:spPr bwMode="auto"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>
              <a:cxnSpLocks/>
            </p:cNvCxnSpPr>
            <p:nvPr userDrawn="1"/>
          </p:nvCxnSpPr>
          <p:spPr bwMode="auto"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>
              <a:cxnSpLocks/>
            </p:cNvCxnSpPr>
            <p:nvPr userDrawn="1"/>
          </p:nvCxnSpPr>
          <p:spPr bwMode="auto"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>
              <a:cxnSpLocks/>
            </p:cNvCxnSpPr>
            <p:nvPr userDrawn="1"/>
          </p:nvCxnSpPr>
          <p:spPr bwMode="auto"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>
              <a:cxnSpLocks/>
            </p:cNvCxnSpPr>
            <p:nvPr userDrawn="1"/>
          </p:nvCxnSpPr>
          <p:spPr bwMode="auto"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>
              <a:cxnSpLocks/>
            </p:cNvCxnSpPr>
            <p:nvPr userDrawn="1"/>
          </p:nvCxnSpPr>
          <p:spPr bwMode="auto"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>
              <a:cxnSpLocks/>
            </p:cNvCxnSpPr>
            <p:nvPr userDrawn="1"/>
          </p:nvCxnSpPr>
          <p:spPr bwMode="auto"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>
              <a:cxnSpLocks/>
            </p:cNvCxnSpPr>
            <p:nvPr userDrawn="1"/>
          </p:nvCxnSpPr>
          <p:spPr bwMode="auto"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>
              <a:cxnSpLocks/>
            </p:cNvCxnSpPr>
            <p:nvPr userDrawn="1"/>
          </p:nvCxnSpPr>
          <p:spPr bwMode="auto"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>
              <a:cxnSpLocks/>
            </p:cNvCxnSpPr>
            <p:nvPr userDrawn="1"/>
          </p:nvCxnSpPr>
          <p:spPr bwMode="auto"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>
              <a:cxnSpLocks/>
            </p:cNvCxnSpPr>
            <p:nvPr userDrawn="1"/>
          </p:nvCxnSpPr>
          <p:spPr bwMode="auto"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>
              <a:cxnSpLocks/>
            </p:cNvCxnSpPr>
            <p:nvPr userDrawn="1"/>
          </p:nvCxnSpPr>
          <p:spPr bwMode="auto"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>
              <a:cxnSpLocks/>
            </p:cNvCxnSpPr>
            <p:nvPr userDrawn="1"/>
          </p:nvCxnSpPr>
          <p:spPr bwMode="auto"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>
              <a:cxnSpLocks/>
            </p:cNvCxnSpPr>
            <p:nvPr userDrawn="1"/>
          </p:nvCxnSpPr>
          <p:spPr bwMode="auto"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>
              <a:cxnSpLocks/>
            </p:cNvCxnSpPr>
            <p:nvPr userDrawn="1"/>
          </p:nvCxnSpPr>
          <p:spPr bwMode="auto"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>
              <a:cxnSpLocks/>
            </p:cNvCxnSpPr>
            <p:nvPr userDrawn="1"/>
          </p:nvCxnSpPr>
          <p:spPr bwMode="auto"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>
              <a:cxnSpLocks/>
            </p:cNvCxnSpPr>
            <p:nvPr userDrawn="1"/>
          </p:nvCxnSpPr>
          <p:spPr bwMode="auto"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>
              <a:cxnSpLocks/>
            </p:cNvCxnSpPr>
            <p:nvPr userDrawn="1"/>
          </p:nvCxnSpPr>
          <p:spPr bwMode="auto"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>
              <a:cxnSpLocks/>
            </p:cNvCxnSpPr>
            <p:nvPr userDrawn="1"/>
          </p:nvCxnSpPr>
          <p:spPr bwMode="auto"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>
              <a:cxnSpLocks/>
            </p:cNvCxnSpPr>
            <p:nvPr userDrawn="1"/>
          </p:nvCxnSpPr>
          <p:spPr bwMode="auto"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>
              <a:cxnSpLocks/>
            </p:cNvCxnSpPr>
            <p:nvPr userDrawn="1"/>
          </p:nvCxnSpPr>
          <p:spPr bwMode="auto"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>
              <a:cxnSpLocks/>
            </p:cNvCxnSpPr>
            <p:nvPr userDrawn="1"/>
          </p:nvCxnSpPr>
          <p:spPr bwMode="auto">
            <a:xfrm>
              <a:off x="153607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>
              <a:cxnSpLocks/>
            </p:cNvCxnSpPr>
            <p:nvPr userDrawn="1"/>
          </p:nvCxnSpPr>
          <p:spPr bwMode="auto"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>
              <a:cxnSpLocks/>
            </p:cNvCxnSpPr>
            <p:nvPr userDrawn="1"/>
          </p:nvCxnSpPr>
          <p:spPr bwMode="auto"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>
              <a:cxnSpLocks/>
            </p:cNvCxnSpPr>
            <p:nvPr userDrawn="1"/>
          </p:nvCxnSpPr>
          <p:spPr bwMode="auto"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>
              <a:cxnSpLocks/>
            </p:cNvCxnSpPr>
            <p:nvPr userDrawn="1"/>
          </p:nvCxnSpPr>
          <p:spPr bwMode="auto"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>
              <a:cxnSpLocks/>
            </p:cNvCxnSpPr>
            <p:nvPr userDrawn="1"/>
          </p:nvCxnSpPr>
          <p:spPr bwMode="auto"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>
              <a:cxnSpLocks/>
            </p:cNvCxnSpPr>
            <p:nvPr userDrawn="1"/>
          </p:nvCxnSpPr>
          <p:spPr bwMode="auto"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>
              <a:cxnSpLocks/>
            </p:cNvCxnSpPr>
            <p:nvPr userDrawn="1"/>
          </p:nvCxnSpPr>
          <p:spPr bwMode="auto"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>
              <a:cxnSpLocks/>
            </p:cNvCxnSpPr>
            <p:nvPr userDrawn="1"/>
          </p:nvCxnSpPr>
          <p:spPr bwMode="auto"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>
              <a:cxnSpLocks/>
            </p:cNvCxnSpPr>
            <p:nvPr userDrawn="1"/>
          </p:nvCxnSpPr>
          <p:spPr bwMode="auto"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>
              <a:cxnSpLocks/>
            </p:cNvCxnSpPr>
            <p:nvPr userDrawn="1"/>
          </p:nvCxnSpPr>
          <p:spPr bwMode="auto"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>
              <a:cxnSpLocks/>
            </p:cNvCxnSpPr>
            <p:nvPr userDrawn="1"/>
          </p:nvCxnSpPr>
          <p:spPr bwMode="auto"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>
              <a:cxnSpLocks/>
            </p:cNvCxnSpPr>
            <p:nvPr userDrawn="1"/>
          </p:nvCxnSpPr>
          <p:spPr bwMode="auto"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>
              <a:cxnSpLocks/>
            </p:cNvCxnSpPr>
            <p:nvPr userDrawn="1"/>
          </p:nvCxnSpPr>
          <p:spPr bwMode="auto"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>
              <a:cxnSpLocks/>
            </p:cNvCxnSpPr>
            <p:nvPr userDrawn="1"/>
          </p:nvCxnSpPr>
          <p:spPr bwMode="auto"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>
              <a:cxnSpLocks/>
            </p:cNvCxnSpPr>
            <p:nvPr userDrawn="1"/>
          </p:nvCxnSpPr>
          <p:spPr bwMode="auto"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>
              <a:cxnSpLocks/>
            </p:cNvCxnSpPr>
            <p:nvPr userDrawn="1"/>
          </p:nvCxnSpPr>
          <p:spPr bwMode="auto"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>
              <a:cxnSpLocks/>
            </p:cNvCxnSpPr>
            <p:nvPr userDrawn="1"/>
          </p:nvCxnSpPr>
          <p:spPr bwMode="auto"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>
              <a:cxnSpLocks/>
            </p:cNvCxnSpPr>
            <p:nvPr userDrawn="1"/>
          </p:nvCxnSpPr>
          <p:spPr bwMode="auto"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>
              <a:cxnSpLocks/>
            </p:cNvCxnSpPr>
            <p:nvPr userDrawn="1"/>
          </p:nvCxnSpPr>
          <p:spPr bwMode="auto"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>
              <a:cxnSpLocks/>
            </p:cNvCxnSpPr>
            <p:nvPr userDrawn="1"/>
          </p:nvCxnSpPr>
          <p:spPr bwMode="auto"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>
              <a:cxnSpLocks/>
            </p:cNvCxnSpPr>
            <p:nvPr userDrawn="1"/>
          </p:nvCxnSpPr>
          <p:spPr bwMode="auto"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>
              <a:cxnSpLocks/>
            </p:cNvCxnSpPr>
            <p:nvPr userDrawn="1"/>
          </p:nvCxnSpPr>
          <p:spPr bwMode="auto"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>
              <a:cxnSpLocks/>
            </p:cNvCxnSpPr>
            <p:nvPr userDrawn="1"/>
          </p:nvCxnSpPr>
          <p:spPr bwMode="auto"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>
              <a:cxnSpLocks/>
            </p:cNvCxnSpPr>
            <p:nvPr userDrawn="1"/>
          </p:nvCxnSpPr>
          <p:spPr bwMode="auto"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/>
          <p:nvPr/>
        </p:nvSpPr>
        <p:spPr bwMode="auto">
          <a:xfrm>
            <a:off x="641534" y="4149725"/>
            <a:ext cx="7772400" cy="968375"/>
          </a:xfrm>
          <a:prstGeom prst="rect">
            <a:avLst/>
          </a:prstGeo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85000" lnSpcReduction="3000"/>
          </a:bodyPr>
          <a:lstStyle>
            <a:lvl1pPr marL="0" indent="0" algn="l" defTabSz="457200">
              <a:spcBef>
                <a:spcPts val="0"/>
              </a:spcBef>
              <a:buNone/>
              <a:defRPr sz="3600" b="1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>
              <a:defRPr/>
            </a:pPr>
            <a:r>
              <a:rPr lang="it-IT" sz="3600" b="1" i="0" u="none" strike="noStrike" cap="none" spc="0">
                <a:solidFill>
                  <a:srgbClr val="FFFFFF"/>
                </a:solidFill>
                <a:latin typeface="Arial"/>
                <a:ea typeface="Arial"/>
                <a:cs typeface="Arial"/>
              </a:rPr>
              <a:t>Recovering ECDSA nonce with partial information</a:t>
            </a:r>
            <a:endParaRPr/>
          </a:p>
        </p:txBody>
      </p:sp>
      <p:sp>
        <p:nvSpPr>
          <p:cNvPr id="133" name="Sottotitolo 2"/>
          <p:cNvSpPr txBox="1"/>
          <p:nvPr/>
        </p:nvSpPr>
        <p:spPr bwMode="auto">
          <a:xfrm>
            <a:off x="641534" y="5118100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>
              <a:spcBef>
                <a:spcPts val="0"/>
              </a:spcBef>
              <a:buFont typeface="Wingdings"/>
              <a:buNone/>
              <a:defRPr sz="2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>
              <a:spcBef>
                <a:spcPts val="0"/>
              </a:spcBef>
              <a:buFont typeface="Arial"/>
              <a:buNone/>
              <a:defRPr sz="2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>
              <a:spcBef>
                <a:spcPts val="0"/>
              </a:spcBef>
              <a:buFont typeface="Arial"/>
              <a:buNone/>
              <a:defRPr sz="2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>
              <a:spcBef>
                <a:spcPts val="0"/>
              </a:spcBef>
              <a:buFont typeface="Arial"/>
              <a:buNone/>
              <a:defRPr sz="2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>
              <a:spcBef>
                <a:spcPts val="0"/>
              </a:spcBef>
              <a:buFont typeface="Arial"/>
              <a:buNone/>
              <a:defRPr sz="2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>
              <a:spcBef>
                <a:spcPts val="0"/>
              </a:spcBef>
              <a:buFont typeface="Arial"/>
              <a:buNone/>
              <a:defRPr sz="20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>
              <a:spcBef>
                <a:spcPts val="0"/>
              </a:spcBef>
              <a:buFont typeface="Arial"/>
              <a:buNone/>
              <a:defRPr sz="20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>
              <a:spcBef>
                <a:spcPts val="0"/>
              </a:spcBef>
              <a:buFont typeface="Arial"/>
              <a:buNone/>
              <a:defRPr sz="20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>
              <a:spcBef>
                <a:spcPts val="0"/>
              </a:spcBef>
              <a:buFont typeface="Arial"/>
              <a:buNone/>
              <a:defRPr sz="20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l">
              <a:lnSpc>
                <a:spcPct val="100000"/>
              </a:lnSpc>
              <a:spcBef>
                <a:spcPts val="438"/>
              </a:spcBef>
              <a:spcAft>
                <a:spcPts val="0"/>
              </a:spcAft>
              <a:defRPr/>
            </a:pPr>
            <a:r>
              <a:rPr lang="it-IT" sz="2200" b="0" i="0" u="none" strike="noStrike" cap="none" spc="0">
                <a:solidFill>
                  <a:srgbClr val="FFFFFF"/>
                </a:solidFill>
                <a:latin typeface="Arial"/>
                <a:ea typeface="Arial"/>
                <a:cs typeface="Arial"/>
              </a:rPr>
              <a:t>Federico Zanca</a:t>
            </a:r>
            <a:endParaRPr sz="2200"/>
          </a:p>
          <a:p>
            <a:pPr marL="0" marR="0" indent="0" algn="l">
              <a:lnSpc>
                <a:spcPct val="100000"/>
              </a:lnSpc>
              <a:spcBef>
                <a:spcPts val="438"/>
              </a:spcBef>
              <a:spcAft>
                <a:spcPts val="0"/>
              </a:spcAft>
              <a:defRPr/>
            </a:pPr>
            <a:endParaRPr sz="2200"/>
          </a:p>
        </p:txBody>
      </p:sp>
      <p:sp>
        <p:nvSpPr>
          <p:cNvPr id="934713047" name=""/>
          <p:cNvSpPr txBox="1"/>
          <p:nvPr/>
        </p:nvSpPr>
        <p:spPr bwMode="auto">
          <a:xfrm flipH="0" flipV="0">
            <a:off x="3782142" y="3246120"/>
            <a:ext cx="1580074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l">
              <a:defRPr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22347813" name="Titolo 1"/>
          <p:cNvSpPr>
            <a:spLocks noGrp="1"/>
          </p:cNvSpPr>
          <p:nvPr>
            <p:ph type="title"/>
          </p:nvPr>
        </p:nvSpPr>
        <p:spPr bwMode="auto">
          <a:xfrm flipH="0" flipV="0">
            <a:off x="288520" y="264966"/>
            <a:ext cx="8581042" cy="597672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90000" lnSpcReduction="2000"/>
          </a:bodyPr>
          <a:lstStyle/>
          <a:p>
            <a:pPr algn="l">
              <a:lnSpc>
                <a:spcPct val="100000"/>
              </a:lnSpc>
              <a:defRPr/>
            </a:pPr>
            <a:r>
              <a:rPr lang="it-IT" sz="3600" b="1" i="0" u="none" strike="noStrike" cap="none" spc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Shortest Vector Problem - SVP</a:t>
            </a:r>
            <a:endParaRPr sz="3600"/>
          </a:p>
          <a:p>
            <a:pPr>
              <a:defRPr/>
            </a:pPr>
            <a:endParaRPr/>
          </a:p>
        </p:txBody>
      </p:sp>
      <p:pic>
        <p:nvPicPr>
          <p:cNvPr id="1077919467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9715" y="6272121"/>
            <a:ext cx="3962758" cy="323489"/>
          </a:xfrm>
          <a:prstGeom prst="rect">
            <a:avLst/>
          </a:prstGeom>
        </p:spPr>
      </p:pic>
      <p:sp>
        <p:nvSpPr>
          <p:cNvPr id="1996463109" name=""/>
          <p:cNvSpPr/>
          <p:nvPr/>
        </p:nvSpPr>
        <p:spPr bwMode="auto">
          <a:xfrm flipH="0" flipV="0">
            <a:off x="2961174" y="5571033"/>
            <a:ext cx="2931220" cy="427079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 algn="ctr">
              <a:defRPr/>
            </a:pPr>
            <a:endParaRPr sz="2200">
              <a:latin typeface="Cambria Math"/>
              <a:ea typeface="Cambria Math"/>
              <a:cs typeface="Cambria Math"/>
            </a:endParaRPr>
          </a:p>
        </p:txBody>
      </p:sp>
      <p:sp>
        <p:nvSpPr>
          <p:cNvPr id="1994054914" name=""/>
          <p:cNvSpPr txBox="1"/>
          <p:nvPr/>
        </p:nvSpPr>
        <p:spPr bwMode="auto">
          <a:xfrm flipH="0" flipV="0">
            <a:off x="365138" y="1587518"/>
            <a:ext cx="4943835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>
              <a:latin typeface="Cambria Maths"/>
              <a:cs typeface="Cambria Maths"/>
            </a:endParaRPr>
          </a:p>
        </p:txBody>
      </p:sp>
      <p:sp>
        <p:nvSpPr>
          <p:cNvPr id="1880312110" name=""/>
          <p:cNvSpPr txBox="1"/>
          <p:nvPr/>
        </p:nvSpPr>
        <p:spPr bwMode="auto">
          <a:xfrm flipH="0" flipV="0">
            <a:off x="288520" y="5571033"/>
            <a:ext cx="4482774" cy="27467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 sz="1200"/>
          </a:p>
        </p:txBody>
      </p:sp>
      <p:sp>
        <p:nvSpPr>
          <p:cNvPr id="679440312" name=""/>
          <p:cNvSpPr txBox="1"/>
          <p:nvPr/>
        </p:nvSpPr>
        <p:spPr bwMode="auto">
          <a:xfrm flipH="0" flipV="0">
            <a:off x="125564" y="1384101"/>
            <a:ext cx="8910151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pic>
        <p:nvPicPr>
          <p:cNvPr id="1757201768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508448" y="2222983"/>
            <a:ext cx="7948508" cy="2856222"/>
          </a:xfrm>
          <a:prstGeom prst="rect">
            <a:avLst/>
          </a:prstGeom>
        </p:spPr>
      </p:pic>
      <p:sp>
        <p:nvSpPr>
          <p:cNvPr id="1437536109" name=""/>
          <p:cNvSpPr txBox="1"/>
          <p:nvPr/>
        </p:nvSpPr>
        <p:spPr bwMode="auto">
          <a:xfrm flipH="0" flipV="0">
            <a:off x="737594" y="1567161"/>
            <a:ext cx="8298120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latin typeface="Asana Math"/>
                <a:ea typeface="Asana Math"/>
                <a:cs typeface="Asana Math"/>
              </a:rPr>
              <a:t>Given a basis </a:t>
            </a:r>
            <a:r>
              <a:rPr b="1">
                <a:latin typeface="Asana Math"/>
                <a:ea typeface="Asana Math"/>
                <a:cs typeface="Asana Math"/>
              </a:rPr>
              <a:t>B</a:t>
            </a:r>
            <a:r>
              <a:rPr b="0">
                <a:latin typeface="Asana Math"/>
                <a:ea typeface="Asana Math"/>
                <a:cs typeface="Asana Math"/>
              </a:rPr>
              <a:t>,</a:t>
            </a:r>
            <a:r>
              <a:rPr b="1">
                <a:latin typeface="Asana Math"/>
                <a:ea typeface="Asana Math"/>
                <a:cs typeface="Asana Math"/>
              </a:rPr>
              <a:t> </a:t>
            </a:r>
            <a:r>
              <a:rPr b="0">
                <a:latin typeface="Asana Math"/>
                <a:ea typeface="Asana Math"/>
                <a:cs typeface="Asana Math"/>
              </a:rPr>
              <a:t>f</a:t>
            </a:r>
            <a:r>
              <a:rPr>
                <a:latin typeface="Asana Math"/>
                <a:ea typeface="Asana Math"/>
                <a:cs typeface="Asana Math"/>
              </a:rPr>
              <a:t>ind a shortest non-zero vector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b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v</m:t>
                      </m:r>
                      <m:r>
                        <m:rPr>
                          <m:sty m:val="b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 ∈ </m:t>
                      </m:r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L</m:t>
                      </m:r>
                    </m:oMath>
                  </m:oMathPara>
                </a14:m>
              </mc:Choice>
              <mc:Fallback/>
            </mc:AlternateContent>
            <a:r>
              <a:rPr>
                <a:latin typeface="Asana Math"/>
                <a:ea typeface="Asana Math"/>
                <a:cs typeface="Asana Math"/>
              </a:rPr>
              <a:t> that minimizes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||</m:t>
                      </m:r>
                      <m:r>
                        <m:rPr>
                          <m:sty m:val="b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v||</m:t>
                      </m:r>
                    </m:oMath>
                  </m:oMathPara>
                </a14:m>
              </mc:Choice>
              <mc:Fallback/>
            </mc:AlternateContent>
            <a:endParaRPr b="1">
              <a:latin typeface="Asana Math"/>
              <a:cs typeface="Asana Math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51606693" name="Titolo 1"/>
          <p:cNvSpPr>
            <a:spLocks noGrp="1"/>
          </p:cNvSpPr>
          <p:nvPr>
            <p:ph type="title"/>
          </p:nvPr>
        </p:nvSpPr>
        <p:spPr bwMode="auto">
          <a:xfrm flipH="0" flipV="0">
            <a:off x="288520" y="264966"/>
            <a:ext cx="8581042" cy="597672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90000" lnSpcReduction="2000"/>
          </a:bodyPr>
          <a:lstStyle/>
          <a:p>
            <a:pPr algn="l">
              <a:lnSpc>
                <a:spcPct val="100000"/>
              </a:lnSpc>
              <a:defRPr/>
            </a:pPr>
            <a:r>
              <a:rPr lang="it-IT" sz="3600" b="1" i="0" u="none" strike="noStrike" cap="none" spc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Closest Vector Problem - CVP</a:t>
            </a:r>
            <a:endParaRPr sz="3600"/>
          </a:p>
          <a:p>
            <a:pPr>
              <a:defRPr/>
            </a:pPr>
            <a:endParaRPr/>
          </a:p>
        </p:txBody>
      </p:sp>
      <p:pic>
        <p:nvPicPr>
          <p:cNvPr id="742366146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9715" y="6272121"/>
            <a:ext cx="3962758" cy="323489"/>
          </a:xfrm>
          <a:prstGeom prst="rect">
            <a:avLst/>
          </a:prstGeom>
        </p:spPr>
      </p:pic>
      <p:sp>
        <p:nvSpPr>
          <p:cNvPr id="668332611" name=""/>
          <p:cNvSpPr/>
          <p:nvPr/>
        </p:nvSpPr>
        <p:spPr bwMode="auto">
          <a:xfrm flipH="0" flipV="0">
            <a:off x="2961174" y="5571033"/>
            <a:ext cx="2931220" cy="427079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 algn="ctr">
              <a:defRPr/>
            </a:pPr>
            <a:endParaRPr sz="2200">
              <a:latin typeface="Cambria Math"/>
              <a:ea typeface="Cambria Math"/>
              <a:cs typeface="Cambria Math"/>
            </a:endParaRPr>
          </a:p>
        </p:txBody>
      </p:sp>
      <p:sp>
        <p:nvSpPr>
          <p:cNvPr id="836381046" name=""/>
          <p:cNvSpPr txBox="1"/>
          <p:nvPr/>
        </p:nvSpPr>
        <p:spPr bwMode="auto">
          <a:xfrm flipH="0" flipV="0">
            <a:off x="365138" y="1587518"/>
            <a:ext cx="4943835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>
              <a:latin typeface="Cambria Maths"/>
              <a:cs typeface="Cambria Maths"/>
            </a:endParaRPr>
          </a:p>
        </p:txBody>
      </p:sp>
      <p:sp>
        <p:nvSpPr>
          <p:cNvPr id="1917368879" name=""/>
          <p:cNvSpPr txBox="1"/>
          <p:nvPr/>
        </p:nvSpPr>
        <p:spPr bwMode="auto">
          <a:xfrm flipH="0" flipV="0">
            <a:off x="288520" y="5571033"/>
            <a:ext cx="4482774" cy="27467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 sz="1200"/>
          </a:p>
        </p:txBody>
      </p:sp>
      <p:sp>
        <p:nvSpPr>
          <p:cNvPr id="1583507553" name=""/>
          <p:cNvSpPr txBox="1"/>
          <p:nvPr/>
        </p:nvSpPr>
        <p:spPr bwMode="auto">
          <a:xfrm flipH="0" flipV="0">
            <a:off x="125564" y="1384101"/>
            <a:ext cx="8910151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sp>
        <p:nvSpPr>
          <p:cNvPr id="1275240203" name=""/>
          <p:cNvSpPr txBox="1"/>
          <p:nvPr/>
        </p:nvSpPr>
        <p:spPr bwMode="auto">
          <a:xfrm flipH="0" flipV="0">
            <a:off x="578675" y="1633418"/>
            <a:ext cx="8385240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latin typeface="Asana Math"/>
                <a:ea typeface="Asana Math"/>
                <a:cs typeface="Asana Math"/>
              </a:rPr>
              <a:t>Given a basis </a:t>
            </a:r>
            <a:r>
              <a:rPr b="1">
                <a:latin typeface="Asana Math"/>
                <a:ea typeface="Asana Math"/>
                <a:cs typeface="Asana Math"/>
              </a:rPr>
              <a:t>B </a:t>
            </a:r>
            <a:r>
              <a:rPr b="0">
                <a:latin typeface="Asana Math"/>
                <a:ea typeface="Asana Math"/>
                <a:cs typeface="Asana Math"/>
              </a:rPr>
              <a:t>of a lattice </a:t>
            </a:r>
            <a:r>
              <a:rPr b="0" i="1">
                <a:latin typeface="Asana Math"/>
                <a:ea typeface="Asana Math"/>
                <a:cs typeface="Asana Math"/>
              </a:rPr>
              <a:t>L</a:t>
            </a:r>
            <a:r>
              <a:rPr b="0" i="0">
                <a:latin typeface="Asana Math"/>
                <a:ea typeface="Asana Math"/>
                <a:cs typeface="Asana Math"/>
              </a:rPr>
              <a:t>, and a target vector </a:t>
            </a:r>
            <a:r>
              <a:rPr b="1" i="0">
                <a:latin typeface="Asana Math"/>
                <a:ea typeface="Asana Math"/>
                <a:cs typeface="Asana Math"/>
              </a:rPr>
              <a:t>t </a:t>
            </a:r>
            <a:r>
              <a:rPr b="0" i="0">
                <a:latin typeface="Asana Math"/>
                <a:ea typeface="Asana Math"/>
                <a:cs typeface="Asana Math"/>
              </a:rPr>
              <a:t>(not necessarily in </a:t>
            </a:r>
            <a:r>
              <a:rPr b="0" i="1">
                <a:latin typeface="Asana Math"/>
                <a:ea typeface="Asana Math"/>
                <a:cs typeface="Asana Math"/>
              </a:rPr>
              <a:t>L</a:t>
            </a:r>
            <a:r>
              <a:rPr b="0" i="0">
                <a:latin typeface="Asana Math"/>
                <a:ea typeface="Asana Math"/>
                <a:cs typeface="Asana Math"/>
              </a:rPr>
              <a:t>)</a:t>
            </a:r>
            <a:r>
              <a:rPr b="0" i="0">
                <a:latin typeface="Asana Math"/>
                <a:ea typeface="Asana Math"/>
                <a:cs typeface="Asana Math"/>
              </a:rPr>
              <a:t>, find a lattice vector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b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v</m:t>
                      </m:r>
                    </m:oMath>
                  </m:oMathPara>
                </a14:m>
              </mc:Choice>
              <mc:Fallback/>
            </mc:AlternateContent>
            <a:r>
              <a:rPr b="0" i="1">
                <a:latin typeface="Asana Math"/>
                <a:ea typeface="Asana Math"/>
                <a:cs typeface="Asana Math"/>
              </a:rPr>
              <a:t> </a:t>
            </a:r>
            <a:r>
              <a:rPr b="0" i="0">
                <a:latin typeface="Asana Math"/>
                <a:ea typeface="Asana Math"/>
                <a:cs typeface="Asana Math"/>
              </a:rPr>
              <a:t>that satisfies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||</m:t>
                      </m:r>
                      <m:r>
                        <m:rPr>
                          <m:sty m:val="b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v</m:t>
                      </m:r>
                      <m:r>
                        <m:rPr>
                          <m:sty m:val="b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-</m:t>
                      </m:r>
                      <m:r>
                        <m:rPr>
                          <m:sty m:val="b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t</m:t>
                      </m:r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||=</m:t>
                      </m:r>
                      <m:sSub>
                        <m:sSubPr>
                          <m:ctrlPr>
                            <a:rPr sz="1800" b="0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min</m:t>
                          </m:r>
                        </m:e>
                        <m:sub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w</m:t>
                          </m:r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 ∈ </m:t>
                          </m:r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L</m:t>
                          </m:r>
                        </m:sub>
                      </m:sSub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||</m:t>
                      </m:r>
                      <m:r>
                        <m:rPr>
                          <m:sty m:val="b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w-t||</m:t>
                      </m:r>
                    </m:oMath>
                  </m:oMathPara>
                </a14:m>
              </mc:Choice>
              <mc:Fallback/>
            </mc:AlternateContent>
            <a:endParaRPr b="0" i="0">
              <a:latin typeface="Asana Math"/>
              <a:cs typeface="Asana Math"/>
            </a:endParaRPr>
          </a:p>
        </p:txBody>
      </p:sp>
      <p:pic>
        <p:nvPicPr>
          <p:cNvPr id="320045491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167324" y="2544960"/>
            <a:ext cx="8667749" cy="2914650"/>
          </a:xfrm>
          <a:prstGeom prst="rect">
            <a:avLst/>
          </a:prstGeom>
        </p:spPr>
      </p:pic>
      <p:sp>
        <p:nvSpPr>
          <p:cNvPr id="344835117" name=""/>
          <p:cNvSpPr txBox="1"/>
          <p:nvPr/>
        </p:nvSpPr>
        <p:spPr bwMode="auto">
          <a:xfrm flipH="0" flipV="0">
            <a:off x="2159003" y="5631993"/>
            <a:ext cx="5224584" cy="366119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it-IT" sz="1800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It is well-known that these problems are NP-Hard </a:t>
            </a:r>
            <a:endParaRPr>
              <a:latin typeface="Asana Math"/>
              <a:cs typeface="Asana Math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66318868" name="Titolo 1"/>
          <p:cNvSpPr>
            <a:spLocks noGrp="1"/>
          </p:cNvSpPr>
          <p:nvPr>
            <p:ph type="title"/>
          </p:nvPr>
        </p:nvSpPr>
        <p:spPr bwMode="auto">
          <a:xfrm flipH="0" flipV="0">
            <a:off x="288520" y="264966"/>
            <a:ext cx="8581042" cy="597672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90000" lnSpcReduction="2000"/>
          </a:bodyPr>
          <a:lstStyle/>
          <a:p>
            <a:pPr algn="l">
              <a:lnSpc>
                <a:spcPct val="100000"/>
              </a:lnSpc>
              <a:defRPr/>
            </a:pPr>
            <a:r>
              <a:rPr lang="it-IT" sz="3600" b="1" i="0" u="none" strike="noStrike" cap="none" spc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apprSVP and apprCVP</a:t>
            </a:r>
            <a:endParaRPr sz="3600"/>
          </a:p>
          <a:p>
            <a:pPr>
              <a:defRPr/>
            </a:pPr>
            <a:endParaRPr/>
          </a:p>
        </p:txBody>
      </p:sp>
      <p:pic>
        <p:nvPicPr>
          <p:cNvPr id="707260721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9715" y="6272121"/>
            <a:ext cx="3962758" cy="323489"/>
          </a:xfrm>
          <a:prstGeom prst="rect">
            <a:avLst/>
          </a:prstGeom>
        </p:spPr>
      </p:pic>
      <p:sp>
        <p:nvSpPr>
          <p:cNvPr id="1324052788" name=""/>
          <p:cNvSpPr/>
          <p:nvPr/>
        </p:nvSpPr>
        <p:spPr bwMode="auto">
          <a:xfrm flipH="0" flipV="0">
            <a:off x="2961174" y="5571033"/>
            <a:ext cx="2931220" cy="427079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 algn="ctr">
              <a:defRPr/>
            </a:pPr>
            <a:endParaRPr sz="2200">
              <a:latin typeface="Cambria Math"/>
              <a:ea typeface="Cambria Math"/>
              <a:cs typeface="Cambria Math"/>
            </a:endParaRPr>
          </a:p>
        </p:txBody>
      </p:sp>
      <p:sp>
        <p:nvSpPr>
          <p:cNvPr id="1766902213" name=""/>
          <p:cNvSpPr txBox="1"/>
          <p:nvPr/>
        </p:nvSpPr>
        <p:spPr bwMode="auto">
          <a:xfrm flipH="0" flipV="0">
            <a:off x="365138" y="1587518"/>
            <a:ext cx="4943835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>
              <a:latin typeface="Cambria Maths"/>
              <a:cs typeface="Cambria Maths"/>
            </a:endParaRPr>
          </a:p>
        </p:txBody>
      </p:sp>
      <p:sp>
        <p:nvSpPr>
          <p:cNvPr id="1559845846" name=""/>
          <p:cNvSpPr txBox="1"/>
          <p:nvPr/>
        </p:nvSpPr>
        <p:spPr bwMode="auto">
          <a:xfrm flipH="0" flipV="0">
            <a:off x="288520" y="5571033"/>
            <a:ext cx="4482774" cy="27467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 sz="1200"/>
          </a:p>
        </p:txBody>
      </p:sp>
      <p:sp>
        <p:nvSpPr>
          <p:cNvPr id="1407869420" name=""/>
          <p:cNvSpPr txBox="1"/>
          <p:nvPr/>
        </p:nvSpPr>
        <p:spPr bwMode="auto">
          <a:xfrm flipH="0" flipV="0">
            <a:off x="125564" y="1384101"/>
            <a:ext cx="8910151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sp>
        <p:nvSpPr>
          <p:cNvPr id="1538948004" name=""/>
          <p:cNvSpPr txBox="1"/>
          <p:nvPr/>
        </p:nvSpPr>
        <p:spPr bwMode="auto">
          <a:xfrm flipH="0" flipV="0">
            <a:off x="190163" y="1617128"/>
            <a:ext cx="8846631" cy="6730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b="1">
                <a:latin typeface="Asana Math"/>
                <a:ea typeface="Asana Math"/>
                <a:cs typeface="Asana Math"/>
              </a:rPr>
              <a:t>Approximate Shortest Vector Problem </a:t>
            </a:r>
            <a:r>
              <a:rPr b="0">
                <a:latin typeface="Asana Math"/>
                <a:ea typeface="Asana Math"/>
                <a:cs typeface="Asana Math"/>
              </a:rPr>
              <a:t>(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1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b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SVP</m:t>
                          </m:r>
                        </m:e>
                        <m:sub>
                          <m:r>
                            <m:rPr>
                              <m:sty m:val="b"/>
                            </m:rPr>
                            <a:rPr lang="it-IT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γ</m:t>
                          </m:r>
                        </m:sub>
                      </m:sSub>
                      <m:r>
                        <m:rPr>
                          <m:sty m:val="b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)</m:t>
                      </m:r>
                    </m:oMath>
                  </m:oMathPara>
                </a14:m>
              </mc:Choice>
              <mc:Fallback/>
            </mc:AlternateContent>
            <a:endParaRPr b="1">
              <a:latin typeface="Asana Math"/>
              <a:ea typeface="Asana Math"/>
              <a:cs typeface="Asana Math"/>
            </a:endParaRPr>
          </a:p>
          <a:p>
            <a:pPr>
              <a:defRPr/>
            </a:pPr>
            <a:r>
              <a:rPr b="0">
                <a:latin typeface="Asana Math"/>
                <a:ea typeface="Asana Math"/>
                <a:cs typeface="Asana Math"/>
              </a:rPr>
              <a:t>Given a basis </a:t>
            </a:r>
            <a:r>
              <a:rPr b="1">
                <a:latin typeface="Asana Math"/>
                <a:ea typeface="Asana Math"/>
                <a:cs typeface="Asana Math"/>
              </a:rPr>
              <a:t>B </a:t>
            </a:r>
            <a:r>
              <a:rPr b="0">
                <a:latin typeface="Asana Math"/>
                <a:ea typeface="Asana Math"/>
                <a:cs typeface="Asana Math"/>
              </a:rPr>
              <a:t>of a lattice </a:t>
            </a:r>
            <a:r>
              <a:rPr b="0" i="1">
                <a:latin typeface="Asana Math"/>
                <a:ea typeface="Asana Math"/>
                <a:cs typeface="Asana Math"/>
              </a:rPr>
              <a:t>L </a:t>
            </a:r>
            <a:r>
              <a:rPr lang="it-IT" sz="1800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find a non-zero lattice vector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b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v </m:t>
                      </m:r>
                    </m:oMath>
                  </m:oMathPara>
                </a14:m>
              </mc:Choice>
              <mc:Fallback/>
            </mc:AlternateContent>
            <a:r>
              <a:rPr lang="it-IT" sz="1800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that satisfies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||</m:t>
                      </m:r>
                      <m:r>
                        <m:rPr>
                          <m:sty m:val="b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v</m:t>
                      </m:r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||</m:t>
                      </m:r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≤</m:t>
                      </m:r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γ</m:t>
                      </m:r>
                      <m:sSub>
                        <m:sSubPr>
                          <m:ctrlPr>
                            <a:rPr sz="1800" b="1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b"/>
                            </m:rPr>
                            <a:rPr lang="it-IT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λ</m:t>
                          </m:r>
                        </m:e>
                        <m:sub>
                          <m:r>
                            <m:rPr>
                              <m:sty m:val="b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(L)</m:t>
                      </m:r>
                    </m:oMath>
                  </m:oMathPara>
                </a14:m>
              </mc:Choice>
              <mc:Fallback/>
            </mc:AlternateContent>
            <a:endParaRPr b="0" i="1">
              <a:latin typeface="Asana Math"/>
              <a:cs typeface="Asana Math"/>
            </a:endParaRPr>
          </a:p>
        </p:txBody>
      </p:sp>
      <p:sp>
        <p:nvSpPr>
          <p:cNvPr id="619592708" name=""/>
          <p:cNvSpPr txBox="1"/>
          <p:nvPr/>
        </p:nvSpPr>
        <p:spPr bwMode="auto">
          <a:xfrm flipH="0" flipV="0">
            <a:off x="190162" y="2741639"/>
            <a:ext cx="8897390" cy="960073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b="1">
                <a:latin typeface="Asana Math"/>
                <a:ea typeface="Asana Math"/>
                <a:cs typeface="Asana Math"/>
              </a:rPr>
              <a:t>Approximate Closest Vector Problem </a:t>
            </a:r>
            <a:r>
              <a:rPr b="0">
                <a:latin typeface="Asana Math"/>
                <a:ea typeface="Asana Math"/>
                <a:cs typeface="Asana Math"/>
              </a:rPr>
              <a:t>(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1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b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SVP</m:t>
                          </m:r>
                        </m:e>
                        <m:sub>
                          <m:r>
                            <m:rPr>
                              <m:sty m:val="b"/>
                            </m:rPr>
                            <a:rPr lang="it-IT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γ</m:t>
                          </m:r>
                        </m:sub>
                      </m:sSub>
                      <m:r>
                        <m:rPr>
                          <m:sty m:val="b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)</m:t>
                      </m:r>
                    </m:oMath>
                  </m:oMathPara>
                </a14:m>
              </mc:Choice>
              <mc:Fallback/>
            </mc:AlternateContent>
            <a:endParaRPr b="1">
              <a:latin typeface="Asana Math"/>
              <a:ea typeface="Asana Math"/>
              <a:cs typeface="Asana Math"/>
            </a:endParaRPr>
          </a:p>
          <a:p>
            <a:pPr>
              <a:defRPr/>
            </a:pPr>
            <a:r>
              <a:rPr b="0">
                <a:latin typeface="Asana Math"/>
                <a:ea typeface="Asana Math"/>
                <a:cs typeface="Asana Math"/>
              </a:rPr>
              <a:t>Given a basis </a:t>
            </a:r>
            <a:r>
              <a:rPr b="1">
                <a:latin typeface="Asana Math"/>
                <a:ea typeface="Asana Math"/>
                <a:cs typeface="Asana Math"/>
              </a:rPr>
              <a:t>B </a:t>
            </a:r>
            <a:r>
              <a:rPr b="0">
                <a:latin typeface="Asana Math"/>
                <a:ea typeface="Asana Math"/>
                <a:cs typeface="Asana Math"/>
              </a:rPr>
              <a:t>of a lattice </a:t>
            </a:r>
            <a:r>
              <a:rPr b="0" i="1">
                <a:latin typeface="Asana Math"/>
                <a:ea typeface="Asana Math"/>
                <a:cs typeface="Asana Math"/>
              </a:rPr>
              <a:t>L </a:t>
            </a:r>
            <a:r>
              <a:rPr b="0" i="0">
                <a:latin typeface="Asana Math"/>
                <a:ea typeface="Asana Math"/>
                <a:cs typeface="Asana Math"/>
              </a:rPr>
              <a:t>and a target vector </a:t>
            </a:r>
            <a:r>
              <a:rPr b="1" i="0">
                <a:latin typeface="Asana Math"/>
                <a:ea typeface="Asana Math"/>
                <a:cs typeface="Asana Math"/>
              </a:rPr>
              <a:t>t </a:t>
            </a:r>
            <a:r>
              <a:rPr b="0" i="0">
                <a:latin typeface="Asana Math"/>
                <a:ea typeface="Asana Math"/>
                <a:cs typeface="Asana Math"/>
              </a:rPr>
              <a:t>and an approximation factor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γ</m:t>
                      </m:r>
                    </m:oMath>
                  </m:oMathPara>
                </a14:m>
              </mc:Choice>
              <mc:Fallback/>
            </mc:AlternateContent>
            <a:r>
              <a:rPr lang="it-IT" sz="1800" b="0" i="0" u="none" strike="noStrike" cap="none" spc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it-IT" sz="1800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find a lattice vector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b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v</m:t>
                      </m:r>
                    </m:oMath>
                  </m:oMathPara>
                </a14:m>
              </mc:Choice>
              <mc:Fallback/>
            </mc:AlternateContent>
            <a:r>
              <a:rPr lang="it-IT" sz="1800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 that satisfies</a:t>
            </a:r>
            <a:r>
              <a:rPr lang="it-IT" sz="1800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||</m:t>
                      </m:r>
                      <m:r>
                        <m:rPr>
                          <m:sty m:val="b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v-</m:t>
                      </m:r>
                      <m:r>
                        <m:rPr>
                          <m:sty m:val="b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t</m:t>
                      </m:r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||</m:t>
                      </m:r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≤</m:t>
                      </m:r>
                      <m:sSub>
                        <m:sSubPr>
                          <m:ctrlPr>
                            <a:rPr sz="1800" b="0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it-IT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γ</m:t>
                          </m:r>
                          <m:r>
                            <m:rPr>
                              <m:sty m:val="p"/>
                            </m:rPr>
                            <a:rPr lang="it-IT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∙</m:t>
                          </m:r>
                          <m:r>
                            <m:rPr>
                              <m:sty m:val="p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min</m:t>
                          </m:r>
                        </m:e>
                        <m:sub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w</m:t>
                          </m:r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 ∈ </m:t>
                          </m:r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L</m:t>
                          </m:r>
                        </m:sub>
                      </m:sSub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||</m:t>
                      </m:r>
                      <m:r>
                        <m:rPr>
                          <m:sty m:val="b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w-t||</m:t>
                      </m:r>
                    </m:oMath>
                  </m:oMathPara>
                </a14:m>
              </mc:Choice>
              <mc:Fallback/>
            </mc:AlternateContent>
            <a:endParaRPr b="0" i="1">
              <a:latin typeface="Asana Math"/>
              <a:cs typeface="Asana Math"/>
            </a:endParaRPr>
          </a:p>
        </p:txBody>
      </p:sp>
      <p:sp>
        <p:nvSpPr>
          <p:cNvPr id="2083967952" name=""/>
          <p:cNvSpPr txBox="1"/>
          <p:nvPr/>
        </p:nvSpPr>
        <p:spPr bwMode="auto">
          <a:xfrm flipH="0" flipV="0">
            <a:off x="288519" y="4595492"/>
            <a:ext cx="8390779" cy="91476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it-IT" sz="1800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Lattice Reduction is used to solve these problems.</a:t>
            </a:r>
            <a:endParaRPr lang="it-IT" sz="1800" b="0" i="0" u="none" strike="noStrike" cap="none" spc="0">
              <a:solidFill>
                <a:schemeClr val="tx1"/>
              </a:solidFill>
              <a:latin typeface="Asana Math"/>
              <a:ea typeface="Asana Math"/>
              <a:cs typeface="Asana Math"/>
            </a:endParaRPr>
          </a:p>
          <a:p>
            <a:pPr>
              <a:defRPr/>
            </a:pPr>
            <a:r>
              <a:rPr lang="it-IT" sz="1800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Main idea: transform </a:t>
            </a:r>
            <a:r>
              <a:rPr lang="it-IT" sz="1800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an arbitrary lattice basis into a “better” basis that contains shorter and more orthogonal vectors. </a:t>
            </a:r>
            <a:endParaRPr sz="1800" b="0" i="0" u="none" strike="noStrike" cap="none" spc="0">
              <a:solidFill>
                <a:schemeClr val="tx1"/>
              </a:solidFill>
              <a:latin typeface="Asana Math"/>
              <a:cs typeface="Asana Math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82243073" name="Titolo 1"/>
          <p:cNvSpPr>
            <a:spLocks noGrp="1"/>
          </p:cNvSpPr>
          <p:nvPr>
            <p:ph type="title"/>
          </p:nvPr>
        </p:nvSpPr>
        <p:spPr bwMode="auto">
          <a:xfrm flipH="0" flipV="0">
            <a:off x="288519" y="264965"/>
            <a:ext cx="8581041" cy="597672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90000" lnSpcReduction="2000"/>
          </a:bodyPr>
          <a:lstStyle/>
          <a:p>
            <a:pPr algn="l">
              <a:lnSpc>
                <a:spcPct val="100000"/>
              </a:lnSpc>
              <a:defRPr/>
            </a:pPr>
            <a:r>
              <a:rPr lang="it-IT" sz="3600" b="1" i="0" u="none" strike="noStrike" cap="none" spc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Lattice reduction algorithms</a:t>
            </a:r>
            <a:endParaRPr sz="3600"/>
          </a:p>
          <a:p>
            <a:pPr>
              <a:defRPr/>
            </a:pPr>
            <a:endParaRPr/>
          </a:p>
        </p:txBody>
      </p:sp>
      <p:pic>
        <p:nvPicPr>
          <p:cNvPr id="1413556364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9714" y="6272120"/>
            <a:ext cx="3962757" cy="323488"/>
          </a:xfrm>
          <a:prstGeom prst="rect">
            <a:avLst/>
          </a:prstGeom>
        </p:spPr>
      </p:pic>
      <p:sp>
        <p:nvSpPr>
          <p:cNvPr id="536709300" name=""/>
          <p:cNvSpPr/>
          <p:nvPr/>
        </p:nvSpPr>
        <p:spPr bwMode="auto">
          <a:xfrm flipH="0" flipV="0">
            <a:off x="2961173" y="5571032"/>
            <a:ext cx="2931218" cy="427078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 algn="ctr">
              <a:defRPr/>
            </a:pPr>
            <a:endParaRPr sz="2200">
              <a:latin typeface="Cambria Math"/>
              <a:ea typeface="Cambria Math"/>
              <a:cs typeface="Cambria Math"/>
            </a:endParaRPr>
          </a:p>
        </p:txBody>
      </p:sp>
      <p:sp>
        <p:nvSpPr>
          <p:cNvPr id="2092257779" name=""/>
          <p:cNvSpPr txBox="1"/>
          <p:nvPr/>
        </p:nvSpPr>
        <p:spPr bwMode="auto">
          <a:xfrm flipH="0" flipV="0">
            <a:off x="365137" y="1587517"/>
            <a:ext cx="4943835" cy="3661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>
              <a:latin typeface="Cambria Maths"/>
              <a:cs typeface="Cambria Maths"/>
            </a:endParaRPr>
          </a:p>
        </p:txBody>
      </p:sp>
      <p:sp>
        <p:nvSpPr>
          <p:cNvPr id="470456057" name=""/>
          <p:cNvSpPr txBox="1"/>
          <p:nvPr/>
        </p:nvSpPr>
        <p:spPr bwMode="auto">
          <a:xfrm flipH="0" flipV="0">
            <a:off x="288519" y="5571032"/>
            <a:ext cx="4482774" cy="27467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 sz="1200"/>
          </a:p>
        </p:txBody>
      </p:sp>
      <p:sp>
        <p:nvSpPr>
          <p:cNvPr id="549804394" name=""/>
          <p:cNvSpPr txBox="1"/>
          <p:nvPr/>
        </p:nvSpPr>
        <p:spPr bwMode="auto">
          <a:xfrm flipH="0" flipV="0">
            <a:off x="125563" y="1384100"/>
            <a:ext cx="8910150" cy="3661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sp>
        <p:nvSpPr>
          <p:cNvPr id="1946678998" name=""/>
          <p:cNvSpPr txBox="1"/>
          <p:nvPr/>
        </p:nvSpPr>
        <p:spPr bwMode="auto">
          <a:xfrm flipH="0" flipV="0">
            <a:off x="311559" y="1450357"/>
            <a:ext cx="8851310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it-IT" sz="1800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Main idea: transform </a:t>
            </a:r>
            <a:r>
              <a:rPr lang="it-IT" sz="1800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an arbitrary lattice basis into a “better” basis that contains shorter and more orthogonal vectors. </a:t>
            </a:r>
            <a:endParaRPr b="0" i="1">
              <a:latin typeface="Asana Math"/>
              <a:cs typeface="Asana Math"/>
            </a:endParaRPr>
          </a:p>
        </p:txBody>
      </p:sp>
      <p:sp>
        <p:nvSpPr>
          <p:cNvPr id="1390879749" name=""/>
          <p:cNvSpPr txBox="1"/>
          <p:nvPr/>
        </p:nvSpPr>
        <p:spPr bwMode="auto">
          <a:xfrm flipH="0" flipV="0">
            <a:off x="288519" y="2220741"/>
            <a:ext cx="8922589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latin typeface="Asana Math"/>
                <a:ea typeface="Asana Math"/>
                <a:cs typeface="Asana Math"/>
              </a:rPr>
              <a:t>LLL and BKZ (LLL generalization) solve SVP</a:t>
            </a:r>
            <a:endParaRPr>
              <a:latin typeface="Asana Math"/>
              <a:cs typeface="Asana Math"/>
            </a:endParaRPr>
          </a:p>
        </p:txBody>
      </p:sp>
      <p:sp>
        <p:nvSpPr>
          <p:cNvPr id="1626316666" name=""/>
          <p:cNvSpPr txBox="1"/>
          <p:nvPr/>
        </p:nvSpPr>
        <p:spPr bwMode="auto">
          <a:xfrm flipH="0" flipV="0">
            <a:off x="288519" y="4595492"/>
            <a:ext cx="8441179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1800" b="0" i="0" u="none" strike="noStrike" cap="none" spc="0">
                <a:solidFill>
                  <a:schemeClr val="tx1"/>
                </a:solidFill>
                <a:latin typeface="Asana Math"/>
                <a:cs typeface="Asana Math"/>
              </a:rPr>
              <a:t>CVP can be solved using Babai’s algorithm or Kannan’s embedding method (transforms CVP in SVP with +1 dimensions)</a:t>
            </a:r>
            <a:endParaRPr sz="1800" b="0" i="0" u="none" strike="noStrike" cap="none" spc="0">
              <a:solidFill>
                <a:schemeClr val="tx1"/>
              </a:solidFill>
              <a:latin typeface="Asana Math"/>
              <a:cs typeface="Asana Math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29445445" name="Titolo 1"/>
          <p:cNvSpPr>
            <a:spLocks noGrp="1"/>
          </p:cNvSpPr>
          <p:nvPr>
            <p:ph type="title"/>
          </p:nvPr>
        </p:nvSpPr>
        <p:spPr bwMode="auto">
          <a:xfrm flipH="0" flipV="0">
            <a:off x="288519" y="175668"/>
            <a:ext cx="9238003" cy="761947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95000" lnSpcReduction="1000"/>
          </a:bodyPr>
          <a:lstStyle/>
          <a:p>
            <a:pPr algn="l">
              <a:lnSpc>
                <a:spcPct val="100000"/>
              </a:lnSpc>
              <a:defRPr/>
            </a:pPr>
            <a:r>
              <a:rPr lang="it-IT" sz="4800" b="1" i="0" u="none" strike="noStrike" cap="none" spc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LLL  </a:t>
            </a:r>
            <a:r>
              <a:rPr lang="it-IT" sz="3600" b="0" i="0" u="none" strike="noStrike" cap="none" spc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(Lenstra-Lenstra-</a:t>
            </a:r>
            <a:r>
              <a:rPr lang="it-IT" sz="3600" b="0" i="0" u="none" strike="noStrike" cap="none" spc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Lovász algorithm)</a:t>
            </a:r>
            <a:endParaRPr sz="3600" b="0"/>
          </a:p>
        </p:txBody>
      </p:sp>
      <p:pic>
        <p:nvPicPr>
          <p:cNvPr id="1457182530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9714" y="6272120"/>
            <a:ext cx="3962757" cy="323488"/>
          </a:xfrm>
          <a:prstGeom prst="rect">
            <a:avLst/>
          </a:prstGeom>
        </p:spPr>
      </p:pic>
      <p:sp>
        <p:nvSpPr>
          <p:cNvPr id="1855541257" name=""/>
          <p:cNvSpPr/>
          <p:nvPr/>
        </p:nvSpPr>
        <p:spPr bwMode="auto">
          <a:xfrm flipH="0" flipV="0">
            <a:off x="2961173" y="5571032"/>
            <a:ext cx="2931218" cy="427078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 algn="ctr">
              <a:defRPr/>
            </a:pPr>
            <a:endParaRPr sz="2200">
              <a:latin typeface="Cambria Math"/>
              <a:ea typeface="Cambria Math"/>
              <a:cs typeface="Cambria Math"/>
            </a:endParaRPr>
          </a:p>
        </p:txBody>
      </p:sp>
      <p:sp>
        <p:nvSpPr>
          <p:cNvPr id="1533829724" name=""/>
          <p:cNvSpPr txBox="1"/>
          <p:nvPr/>
        </p:nvSpPr>
        <p:spPr bwMode="auto">
          <a:xfrm flipH="0" flipV="0">
            <a:off x="365137" y="1587517"/>
            <a:ext cx="4943835" cy="3661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>
              <a:latin typeface="Cambria Maths"/>
              <a:cs typeface="Cambria Maths"/>
            </a:endParaRPr>
          </a:p>
        </p:txBody>
      </p:sp>
      <p:sp>
        <p:nvSpPr>
          <p:cNvPr id="542260941" name=""/>
          <p:cNvSpPr txBox="1"/>
          <p:nvPr/>
        </p:nvSpPr>
        <p:spPr bwMode="auto">
          <a:xfrm flipH="0" flipV="0">
            <a:off x="125563" y="1384100"/>
            <a:ext cx="8910150" cy="3661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sp>
        <p:nvSpPr>
          <p:cNvPr id="1111162055" name=""/>
          <p:cNvSpPr txBox="1"/>
          <p:nvPr/>
        </p:nvSpPr>
        <p:spPr bwMode="auto">
          <a:xfrm flipH="0" flipV="0">
            <a:off x="125563" y="1384101"/>
            <a:ext cx="8961110" cy="118907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latin typeface="Asana Math"/>
                <a:ea typeface="Asana Math"/>
                <a:cs typeface="Asana Math"/>
              </a:rPr>
              <a:t>LLL solves apprSVP/apprCVP within an approximation factor exponential in the dimension of the lattice to the shortest vector in polynomial time 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||</m:t>
                      </m:r>
                      <m:r>
                        <m:rPr>
                          <m:sty m:val="b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v||</m:t>
                      </m:r>
                      <m:r>
                        <m:rPr>
                          <m:sty m:val="b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≤</m:t>
                      </m:r>
                      <m:sSup>
                        <m:sSupPr>
                          <m:ctrlPr>
                            <a:rPr sz="1800" b="1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C</m:t>
                          </m:r>
                        </m:e>
                        <m:sup>
                          <m:r>
                            <m:rPr>
                              <m:sty m:val="i"/>
                            </m:rPr>
                            <a:rPr lang="it-IT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n</m:t>
                          </m:r>
                        </m:sup>
                      </m:sSup>
                      <m:r>
                        <m:rPr>
                          <m:sty m:val="b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||</m:t>
                      </m:r>
                      <m:sSub>
                        <m:sSubPr>
                          <m:ctrlPr>
                            <a:rPr sz="1800" b="1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v||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shortest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endParaRPr b="0" i="0">
              <a:latin typeface="Asana Math"/>
              <a:cs typeface="Asana Math"/>
            </a:endParaRPr>
          </a:p>
          <a:p>
            <a:pPr>
              <a:defRPr/>
            </a:pPr>
            <a:endParaRPr/>
          </a:p>
          <a:p>
            <a:pPr>
              <a:defRPr/>
            </a:pPr>
            <a:endParaRPr b="0" i="1">
              <a:latin typeface="Asana Math"/>
              <a:cs typeface="Asana Math"/>
            </a:endParaRPr>
          </a:p>
        </p:txBody>
      </p:sp>
      <p:sp>
        <p:nvSpPr>
          <p:cNvPr id="121671634" name=""/>
          <p:cNvSpPr txBox="1"/>
          <p:nvPr/>
        </p:nvSpPr>
        <p:spPr bwMode="auto">
          <a:xfrm flipH="0" flipV="0">
            <a:off x="125563" y="1953635"/>
            <a:ext cx="8982709" cy="43564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latin typeface="Asana Math"/>
                <a:cs typeface="Asana Math"/>
              </a:rPr>
              <a:t>In practice: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||</m:t>
                      </m:r>
                      <m:r>
                        <m:rPr>
                          <m:sty m:val="b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v||</m:t>
                      </m:r>
                      <m:r>
                        <m:rPr>
                          <m:sty m:val="b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≤</m:t>
                      </m:r>
                      <m:sSup>
                        <m:sSupPr>
                          <m:ctrlPr>
                            <a:rPr sz="1800" b="0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1.02</m:t>
                          </m:r>
                        </m:e>
                        <m:sup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n</m:t>
                          </m:r>
                        </m:sup>
                      </m:sSup>
                      <m:sSup>
                        <m:sSupPr>
                          <m:ctrlPr>
                            <a:rPr sz="1800" b="1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(det </m:t>
                          </m:r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L)</m:t>
                          </m:r>
                        </m:e>
                        <m:sup>
                          <m:f>
                            <m:fPr>
                              <m:type m:val="skw"/>
                              <m:ctrlPr>
                                <a:rPr sz="1800" b="0" i="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fPr>
                            <m:num>
                              <m:r>
                                <m:rPr>
                                  <m:sty m:val="p"/>
                                </m:rPr>
                                <a:rPr sz="18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1</m:t>
                              </m:r>
                            </m:num>
                            <m:den>
                              <m:r>
                                <m:rPr>
                                  <m:sty m:val="i"/>
                                </m:rPr>
                                <a:rPr sz="18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n</m:t>
                              </m:r>
                            </m:den>
                          </m:f>
                        </m:sup>
                      </m:sSup>
                    </m:oMath>
                  </m:oMathPara>
                </a14:m>
              </mc:Choice>
              <mc:Fallback/>
            </mc:AlternateContent>
            <a:endParaRPr b="0" i="0">
              <a:latin typeface="Asana Math"/>
              <a:cs typeface="Asana Math"/>
            </a:endParaRPr>
          </a:p>
        </p:txBody>
      </p:sp>
      <p:pic>
        <p:nvPicPr>
          <p:cNvPr id="2094005979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-67912" y="5950173"/>
            <a:ext cx="17038419" cy="967382"/>
          </a:xfrm>
          <a:prstGeom prst="rect">
            <a:avLst/>
          </a:prstGeom>
        </p:spPr>
      </p:pic>
      <p:sp>
        <p:nvSpPr>
          <p:cNvPr id="1170739639" name=""/>
          <p:cNvSpPr txBox="1"/>
          <p:nvPr/>
        </p:nvSpPr>
        <p:spPr bwMode="auto">
          <a:xfrm flipH="0" flipV="0">
            <a:off x="288519" y="4595492"/>
            <a:ext cx="8441899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 sz="1800" b="0" i="0" u="none" strike="noStrike" cap="none" spc="0">
              <a:solidFill>
                <a:schemeClr val="tx1"/>
              </a:solidFill>
              <a:latin typeface="Asana Math"/>
              <a:cs typeface="Asana Math"/>
            </a:endParaRPr>
          </a:p>
        </p:txBody>
      </p:sp>
      <p:sp>
        <p:nvSpPr>
          <p:cNvPr id="807713630" name=""/>
          <p:cNvSpPr txBox="1"/>
          <p:nvPr/>
        </p:nvSpPr>
        <p:spPr bwMode="auto">
          <a:xfrm flipH="0" flipV="0">
            <a:off x="269413" y="2991445"/>
            <a:ext cx="8059758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pic>
        <p:nvPicPr>
          <p:cNvPr id="1604949679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 flipH="0" flipV="0">
            <a:off x="1222937" y="2334203"/>
            <a:ext cx="6573065" cy="3311243"/>
          </a:xfrm>
          <a:prstGeom prst="rect">
            <a:avLst/>
          </a:prstGeom>
        </p:spPr>
      </p:pic>
      <p:sp>
        <p:nvSpPr>
          <p:cNvPr id="765860209" name=""/>
          <p:cNvSpPr txBox="1"/>
          <p:nvPr/>
        </p:nvSpPr>
        <p:spPr bwMode="auto">
          <a:xfrm flipH="0" flipV="0">
            <a:off x="125563" y="5793425"/>
            <a:ext cx="8857079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1800">
                <a:latin typeface="Asana Math"/>
                <a:ea typeface="Asana Math"/>
                <a:cs typeface="Asana Math"/>
              </a:rPr>
              <a:t>Reduction algorithms like LLL transform a basis </a:t>
            </a:r>
            <a:r>
              <a:rPr sz="1800" b="1" i="0">
                <a:latin typeface="Asana Math"/>
                <a:ea typeface="Asana Math"/>
                <a:cs typeface="Asana Math"/>
              </a:rPr>
              <a:t>B </a:t>
            </a:r>
            <a:r>
              <a:rPr sz="1800" b="0" i="0">
                <a:latin typeface="Asana Math"/>
                <a:ea typeface="Asana Math"/>
                <a:cs typeface="Asana Math"/>
              </a:rPr>
              <a:t>for a lattice </a:t>
            </a:r>
            <a:r>
              <a:rPr sz="1800" b="0" i="1">
                <a:latin typeface="Asana Math"/>
                <a:ea typeface="Asana Math"/>
                <a:cs typeface="Asana Math"/>
              </a:rPr>
              <a:t>L </a:t>
            </a:r>
            <a:r>
              <a:rPr sz="1800" b="0" i="0">
                <a:latin typeface="Asana Math"/>
                <a:ea typeface="Asana Math"/>
                <a:cs typeface="Asana Math"/>
              </a:rPr>
              <a:t>into a “better” basis: vectors should be as short as possible and as orthogonal as possible to one another</a:t>
            </a:r>
            <a:endParaRPr sz="1800" b="0" i="0">
              <a:latin typeface="Asana Math"/>
              <a:cs typeface="Asana Math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59011987" name="Titolo 1"/>
          <p:cNvSpPr>
            <a:spLocks noGrp="1"/>
          </p:cNvSpPr>
          <p:nvPr>
            <p:ph type="title"/>
          </p:nvPr>
        </p:nvSpPr>
        <p:spPr bwMode="auto">
          <a:xfrm flipH="0" flipV="0">
            <a:off x="288519" y="175668"/>
            <a:ext cx="9238003" cy="761947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95000" lnSpcReduction="1000"/>
          </a:bodyPr>
          <a:lstStyle/>
          <a:p>
            <a:pPr algn="l">
              <a:lnSpc>
                <a:spcPct val="100000"/>
              </a:lnSpc>
              <a:defRPr/>
            </a:pPr>
            <a:r>
              <a:rPr lang="it-IT" sz="4800" b="1" i="0" u="none" strike="noStrike" cap="none" spc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LLL     </a:t>
            </a:r>
            <a:r>
              <a:rPr lang="it-IT" sz="3600" b="0" i="0" u="none" strike="noStrike" cap="none" spc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the actual algorithm</a:t>
            </a:r>
            <a:endParaRPr sz="4800"/>
          </a:p>
        </p:txBody>
      </p:sp>
      <p:pic>
        <p:nvPicPr>
          <p:cNvPr id="1421060194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9714" y="6272120"/>
            <a:ext cx="3962757" cy="323488"/>
          </a:xfrm>
          <a:prstGeom prst="rect">
            <a:avLst/>
          </a:prstGeom>
        </p:spPr>
      </p:pic>
      <p:sp>
        <p:nvSpPr>
          <p:cNvPr id="1815966131" name=""/>
          <p:cNvSpPr/>
          <p:nvPr/>
        </p:nvSpPr>
        <p:spPr bwMode="auto">
          <a:xfrm flipH="0" flipV="0">
            <a:off x="2961173" y="5571032"/>
            <a:ext cx="2931218" cy="427078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 algn="ctr">
              <a:defRPr/>
            </a:pPr>
            <a:endParaRPr sz="2200">
              <a:latin typeface="Cambria Math"/>
              <a:ea typeface="Cambria Math"/>
              <a:cs typeface="Cambria Math"/>
            </a:endParaRPr>
          </a:p>
        </p:txBody>
      </p:sp>
      <p:sp>
        <p:nvSpPr>
          <p:cNvPr id="1257574481" name=""/>
          <p:cNvSpPr txBox="1"/>
          <p:nvPr/>
        </p:nvSpPr>
        <p:spPr bwMode="auto">
          <a:xfrm flipH="0" flipV="0">
            <a:off x="365137" y="1587517"/>
            <a:ext cx="4943835" cy="3661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>
              <a:latin typeface="Cambria Maths"/>
              <a:cs typeface="Cambria Maths"/>
            </a:endParaRPr>
          </a:p>
        </p:txBody>
      </p:sp>
      <p:sp>
        <p:nvSpPr>
          <p:cNvPr id="1343401347" name=""/>
          <p:cNvSpPr txBox="1"/>
          <p:nvPr/>
        </p:nvSpPr>
        <p:spPr bwMode="auto">
          <a:xfrm flipH="0" flipV="0">
            <a:off x="288519" y="5571032"/>
            <a:ext cx="4482774" cy="27467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 sz="1200"/>
          </a:p>
        </p:txBody>
      </p:sp>
      <p:sp>
        <p:nvSpPr>
          <p:cNvPr id="2034061399" name=""/>
          <p:cNvSpPr txBox="1"/>
          <p:nvPr/>
        </p:nvSpPr>
        <p:spPr bwMode="auto">
          <a:xfrm flipH="0" flipV="0">
            <a:off x="116924" y="1384100"/>
            <a:ext cx="8910150" cy="3661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sp>
        <p:nvSpPr>
          <p:cNvPr id="807170763" name=""/>
          <p:cNvSpPr txBox="1"/>
          <p:nvPr/>
        </p:nvSpPr>
        <p:spPr bwMode="auto">
          <a:xfrm flipH="0" flipV="0">
            <a:off x="116923" y="1429998"/>
            <a:ext cx="9065869" cy="1209467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b="1">
                <a:latin typeface="Asana Math"/>
                <a:ea typeface="Asana Math"/>
                <a:cs typeface="Asana Math"/>
              </a:rPr>
              <a:t>Definition </a:t>
            </a:r>
            <a:r>
              <a:rPr>
                <a:latin typeface="Asana Math"/>
                <a:ea typeface="Asana Math"/>
                <a:cs typeface="Asana Math"/>
              </a:rPr>
              <a:t>Let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b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B={</m:t>
                      </m:r>
                      <m:sSub>
                        <m:sSubPr>
                          <m:ctrlPr>
                            <a:rPr sz="1800" b="1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v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</m:sSub>
                      <m:r>
                        <m:rPr>
                          <m:sty m:val="b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,...,</m:t>
                      </m:r>
                      <m:sSub>
                        <m:sSubPr>
                          <m:ctrlPr>
                            <a:rPr sz="1800" b="1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v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n</m:t>
                          </m:r>
                        </m:sub>
                      </m:sSub>
                      <m:r>
                        <m:rPr>
                          <m:sty m:val="b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}</m:t>
                      </m:r>
                    </m:oMath>
                  </m:oMathPara>
                </a14:m>
              </mc:Choice>
              <mc:Fallback/>
            </mc:AlternateContent>
            <a:r>
              <a:rPr b="1">
                <a:latin typeface="Asana Math"/>
                <a:ea typeface="Asana Math"/>
                <a:cs typeface="Asana Math"/>
              </a:rPr>
              <a:t> </a:t>
            </a:r>
            <a:r>
              <a:rPr b="0">
                <a:latin typeface="Asana Math"/>
                <a:ea typeface="Asana Math"/>
                <a:cs typeface="Asana Math"/>
              </a:rPr>
              <a:t>be a basis for a lattice </a:t>
            </a:r>
            <a:r>
              <a:rPr b="0" i="1">
                <a:latin typeface="Asana Math"/>
                <a:ea typeface="Asana Math"/>
                <a:cs typeface="Asana Math"/>
              </a:rPr>
              <a:t>L </a:t>
            </a:r>
            <a:r>
              <a:rPr b="0" i="0">
                <a:latin typeface="Asana Math"/>
                <a:ea typeface="Asana Math"/>
                <a:cs typeface="Asana Math"/>
              </a:rPr>
              <a:t>and let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p>
                        <m:sSupPr>
                          <m:ctrlPr>
                            <a:rPr sz="1800" b="1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pPr>
                        <m:e>
                          <m:r>
                            <m:rPr>
                              <m:sty m:val="b"/>
                            </m:rPr>
                            <a:rPr lang="it-IT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B</m:t>
                          </m:r>
                        </m:e>
                        <m:sup>
                          <m:r>
                            <m:rPr>
                              <m:sty m:val="b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*</m:t>
                          </m:r>
                        </m:sup>
                      </m:sSup>
                      <m:r>
                        <m:rPr>
                          <m:sty m:val="b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={</m:t>
                      </m:r>
                      <m:sSubSup>
                        <m:sSubSupPr>
                          <m:alnScr m:val="off"/>
                          <m:ctrlPr>
                            <a:rPr sz="1800" b="1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SupPr>
                        <m:e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v</m:t>
                          </m:r>
                        </m:e>
                        <m:sub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  <m:sup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*</m:t>
                          </m:r>
                        </m:sup>
                      </m:sSubSup>
                      <m:r>
                        <m:rPr>
                          <m:sty m:val="b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,...</m:t>
                      </m:r>
                      <m:sSubSup>
                        <m:sSubSupPr>
                          <m:alnScr m:val="off"/>
                          <m:ctrlPr>
                            <a:rPr sz="1800" b="1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SupPr>
                        <m:e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v</m:t>
                          </m:r>
                        </m:e>
                        <m:sub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n</m:t>
                          </m:r>
                        </m:sub>
                        <m:sup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*</m:t>
                          </m:r>
                        </m:sup>
                      </m:sSubSup>
                      <m:r>
                        <m:rPr>
                          <m:sty m:val="b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}</m:t>
                      </m:r>
                    </m:oMath>
                  </m:oMathPara>
                </a14:m>
              </mc:Choice>
              <mc:Fallback/>
            </mc:AlternateContent>
            <a:r>
              <a:rPr b="0" i="0">
                <a:latin typeface="Asana Math"/>
                <a:ea typeface="Asana Math"/>
                <a:cs typeface="Asana Math"/>
              </a:rPr>
              <a:t> be the associated Gram-Schmidt orthogonal basis. </a:t>
            </a:r>
            <a:r>
              <a:rPr b="1" i="0">
                <a:latin typeface="Asana Math"/>
                <a:ea typeface="Asana Math"/>
                <a:cs typeface="Asana Math"/>
              </a:rPr>
              <a:t>B </a:t>
            </a:r>
            <a:r>
              <a:rPr b="0" i="0">
                <a:latin typeface="Asana Math"/>
                <a:ea typeface="Asana Math"/>
                <a:cs typeface="Asana Math"/>
              </a:rPr>
              <a:t>is said to be </a:t>
            </a:r>
            <a:r>
              <a:rPr b="0" i="1">
                <a:latin typeface="Asana Math"/>
                <a:ea typeface="Asana Math"/>
                <a:cs typeface="Asana Math"/>
              </a:rPr>
              <a:t>LLL reduced </a:t>
            </a:r>
            <a:r>
              <a:rPr b="0" i="0">
                <a:latin typeface="Asana Math"/>
                <a:ea typeface="Asana Math"/>
                <a:cs typeface="Asana Math"/>
              </a:rPr>
              <a:t>if it satisfies the following two conditions:</a:t>
            </a:r>
            <a:endParaRPr b="0" i="0">
              <a:latin typeface="Asana Math"/>
              <a:ea typeface="Asana Math"/>
              <a:cs typeface="Asana Math"/>
            </a:endParaRPr>
          </a:p>
          <a:p>
            <a:pPr>
              <a:defRPr/>
            </a:pPr>
            <a:endParaRPr b="0" i="0">
              <a:latin typeface="Asana Math"/>
              <a:ea typeface="Asana Math"/>
              <a:cs typeface="Asana Math"/>
            </a:endParaRPr>
          </a:p>
        </p:txBody>
      </p:sp>
      <p:sp>
        <p:nvSpPr>
          <p:cNvPr id="1681672027" name=""/>
          <p:cNvSpPr txBox="1"/>
          <p:nvPr/>
        </p:nvSpPr>
        <p:spPr bwMode="auto">
          <a:xfrm flipH="0" flipV="0">
            <a:off x="288519" y="2220741"/>
            <a:ext cx="8981989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 b="0" i="0">
              <a:latin typeface="Asana Math"/>
              <a:cs typeface="Asana Math"/>
            </a:endParaRPr>
          </a:p>
        </p:txBody>
      </p:sp>
      <p:sp>
        <p:nvSpPr>
          <p:cNvPr id="934112197" name=""/>
          <p:cNvSpPr txBox="1"/>
          <p:nvPr/>
        </p:nvSpPr>
        <p:spPr bwMode="auto">
          <a:xfrm flipH="0" flipV="0">
            <a:off x="116923" y="4060356"/>
            <a:ext cx="8580138" cy="228635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2 crucial steps</a:t>
            </a:r>
            <a:r>
              <a:rPr>
                <a:latin typeface="Asana Math"/>
                <a:ea typeface="Asana Math"/>
                <a:cs typeface="Asana Math"/>
              </a:rPr>
              <a:t> in the algorithm:</a:t>
            </a:r>
            <a:endParaRPr>
              <a:latin typeface="Asana Math"/>
              <a:cs typeface="Asana Math"/>
            </a:endParaRPr>
          </a:p>
          <a:p>
            <a:pPr marL="683929" lvl="1" indent="-283879">
              <a:buFont typeface="Arial"/>
              <a:buChar char="•"/>
              <a:defRPr/>
            </a:pPr>
            <a:r>
              <a:rPr b="1">
                <a:solidFill>
                  <a:srgbClr val="FF0000"/>
                </a:solidFill>
                <a:latin typeface="Asana Math"/>
                <a:ea typeface="Asana Math"/>
                <a:cs typeface="Asana Math"/>
              </a:rPr>
              <a:t>Size reduction step</a:t>
            </a:r>
            <a:r>
              <a:rPr>
                <a:latin typeface="Asana Math"/>
                <a:ea typeface="Asana Math"/>
                <a:cs typeface="Asana Math"/>
              </a:rPr>
              <a:t> </a:t>
            </a:r>
            <a:endParaRPr>
              <a:latin typeface="Asana Math"/>
              <a:cs typeface="Asana Math"/>
            </a:endParaRPr>
          </a:p>
          <a:p>
            <a:pPr marL="1083979" lvl="2" indent="-283879">
              <a:buFont typeface="Arial"/>
              <a:buChar char="•"/>
              <a:defRPr/>
            </a:pPr>
            <a:r>
              <a:rPr>
                <a:latin typeface="Asana Math"/>
                <a:ea typeface="Asana Math"/>
                <a:cs typeface="Asana Math"/>
              </a:rPr>
              <a:t>it</a:t>
            </a:r>
            <a:r>
              <a:rPr sz="1800">
                <a:latin typeface="Asana Math"/>
                <a:ea typeface="Asana Math"/>
                <a:cs typeface="Asana Math"/>
              </a:rPr>
              <a:t> </a:t>
            </a:r>
            <a:r>
              <a:rPr sz="1800" b="0" i="0" u="none">
                <a:solidFill>
                  <a:srgbClr val="000000"/>
                </a:solidFill>
                <a:latin typeface="Asana Math"/>
                <a:ea typeface="Asana Math"/>
                <a:cs typeface="Asana Math"/>
              </a:rPr>
              <a:t>aims to make the current basis vector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1" i="1" u="none" strike="noStrike">
                              <a:solidFill>
                                <a:srgbClr val="000000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rgbClr val="000000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b</m:t>
                          </m:r>
                        </m:e>
                        <m:sub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rgbClr val="000000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i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r>
              <a:rPr sz="1800" b="0" i="0" u="none">
                <a:solidFill>
                  <a:srgbClr val="000000"/>
                </a:solidFill>
                <a:latin typeface="Asana Math"/>
                <a:ea typeface="Asana Math"/>
                <a:cs typeface="Asana Math"/>
              </a:rPr>
              <a:t>​</a:t>
            </a:r>
            <a:r>
              <a:rPr sz="1800" b="0" i="0" u="none">
                <a:solidFill>
                  <a:srgbClr val="000000"/>
                </a:solidFill>
                <a:latin typeface="Asana Math"/>
                <a:ea typeface="Asana Math"/>
                <a:cs typeface="Asana Math"/>
              </a:rPr>
              <a:t> smaller in the direction of the previous basis vector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1" i="1" u="none" strike="noStrike">
                              <a:solidFill>
                                <a:srgbClr val="000000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rgbClr val="000000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b</m:t>
                          </m:r>
                        </m:e>
                        <m:sub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rgbClr val="000000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i-1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endParaRPr sz="1800">
              <a:latin typeface="Asana Math"/>
              <a:cs typeface="Asana Math"/>
            </a:endParaRPr>
          </a:p>
          <a:p>
            <a:pPr marL="683929" lvl="1" indent="-283879">
              <a:buFont typeface="Arial"/>
              <a:buChar char="•"/>
              <a:defRPr/>
            </a:pPr>
            <a:r>
              <a:rPr b="1">
                <a:solidFill>
                  <a:srgbClr val="FF0000"/>
                </a:solidFill>
                <a:latin typeface="Asana Math"/>
                <a:ea typeface="Asana Math"/>
                <a:cs typeface="Asana Math"/>
              </a:rPr>
              <a:t>Swap step</a:t>
            </a:r>
            <a:endParaRPr b="1">
              <a:solidFill>
                <a:srgbClr val="FF0000"/>
              </a:solidFill>
            </a:endParaRPr>
          </a:p>
          <a:p>
            <a:pPr marL="1083979" lvl="2" indent="-283879">
              <a:buFont typeface="Arial"/>
              <a:buChar char="•"/>
              <a:defRPr/>
            </a:pPr>
            <a:r>
              <a:rPr sz="1800" b="0" i="0" u="none">
                <a:solidFill>
                  <a:srgbClr val="000000"/>
                </a:solidFill>
                <a:latin typeface="Asana Math"/>
                <a:ea typeface="Asana Math"/>
                <a:cs typeface="Asana Math"/>
              </a:rPr>
              <a:t>ensures that the basis vectors satisfy the Lovász condition, which is necessary to maintain progress towards finding a reduced basis</a:t>
            </a:r>
            <a:endParaRPr/>
          </a:p>
          <a:p>
            <a:pPr marL="683929" lvl="1" indent="-283879">
              <a:buFont typeface="Arial"/>
              <a:buChar char="•"/>
              <a:defRPr/>
            </a:pPr>
            <a:endParaRPr/>
          </a:p>
        </p:txBody>
      </p:sp>
      <p:sp>
        <p:nvSpPr>
          <p:cNvPr id="1570123607" name=""/>
          <p:cNvSpPr txBox="1"/>
          <p:nvPr/>
        </p:nvSpPr>
        <p:spPr bwMode="auto">
          <a:xfrm flipH="0" flipV="0">
            <a:off x="269413" y="2991445"/>
            <a:ext cx="8059758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pic>
        <p:nvPicPr>
          <p:cNvPr id="1247078846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1108549" y="2545855"/>
            <a:ext cx="6926900" cy="139808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26957962" name="Titolo 1"/>
          <p:cNvSpPr>
            <a:spLocks noGrp="1"/>
          </p:cNvSpPr>
          <p:nvPr>
            <p:ph type="title"/>
          </p:nvPr>
        </p:nvSpPr>
        <p:spPr bwMode="auto">
          <a:xfrm flipH="0" flipV="0">
            <a:off x="288519" y="175668"/>
            <a:ext cx="9238003" cy="761947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95000" lnSpcReduction="1000"/>
          </a:bodyPr>
          <a:lstStyle/>
          <a:p>
            <a:pPr algn="l">
              <a:lnSpc>
                <a:spcPct val="100000"/>
              </a:lnSpc>
              <a:defRPr/>
            </a:pPr>
            <a:r>
              <a:rPr lang="it-IT" sz="4800" b="1" i="0" u="none" strike="noStrike" cap="none" spc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LLL    </a:t>
            </a:r>
            <a:r>
              <a:rPr lang="it-IT" sz="3600" b="0" i="0" u="none" strike="noStrike" cap="none" spc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the actual algorithm</a:t>
            </a:r>
            <a:endParaRPr sz="4800"/>
          </a:p>
        </p:txBody>
      </p:sp>
      <p:pic>
        <p:nvPicPr>
          <p:cNvPr id="1513890739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9714" y="6272120"/>
            <a:ext cx="3962757" cy="323488"/>
          </a:xfrm>
          <a:prstGeom prst="rect">
            <a:avLst/>
          </a:prstGeom>
        </p:spPr>
      </p:pic>
      <p:sp>
        <p:nvSpPr>
          <p:cNvPr id="1336846960" name=""/>
          <p:cNvSpPr/>
          <p:nvPr/>
        </p:nvSpPr>
        <p:spPr bwMode="auto">
          <a:xfrm flipH="0" flipV="0">
            <a:off x="2961173" y="5571032"/>
            <a:ext cx="2931218" cy="427078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 algn="ctr">
              <a:defRPr/>
            </a:pPr>
            <a:endParaRPr sz="2200">
              <a:latin typeface="Cambria Math"/>
              <a:ea typeface="Cambria Math"/>
              <a:cs typeface="Cambria Math"/>
            </a:endParaRPr>
          </a:p>
        </p:txBody>
      </p:sp>
      <p:sp>
        <p:nvSpPr>
          <p:cNvPr id="1286096063" name=""/>
          <p:cNvSpPr txBox="1"/>
          <p:nvPr/>
        </p:nvSpPr>
        <p:spPr bwMode="auto">
          <a:xfrm flipH="0" flipV="0">
            <a:off x="365137" y="1587517"/>
            <a:ext cx="4943835" cy="3661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>
              <a:latin typeface="Cambria Maths"/>
              <a:cs typeface="Cambria Maths"/>
            </a:endParaRPr>
          </a:p>
        </p:txBody>
      </p:sp>
      <p:sp>
        <p:nvSpPr>
          <p:cNvPr id="1677728686" name=""/>
          <p:cNvSpPr txBox="1"/>
          <p:nvPr/>
        </p:nvSpPr>
        <p:spPr bwMode="auto">
          <a:xfrm flipH="0" flipV="0">
            <a:off x="3766017" y="5109750"/>
            <a:ext cx="5550446" cy="825215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1400">
                <a:solidFill>
                  <a:srgbClr val="0070C0"/>
                </a:solidFill>
              </a:rPr>
              <a:t>Note</a:t>
            </a:r>
            <a:r>
              <a:rPr sz="1400"/>
              <a:t>: at each step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Sup>
                        <m:sSubSupPr>
                          <m:alnScr m:val="off"/>
                          <m:ctrlPr>
                            <a:rPr sz="1400" b="1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SupPr>
                        <m:e>
                          <m:r>
                            <m:rPr>
                              <m:sty m:val="bi"/>
                            </m:rPr>
                            <a:rPr sz="14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v</m:t>
                          </m:r>
                        </m:e>
                        <m:sub>
                          <m:r>
                            <m:rPr>
                              <m:sty m:val="bi"/>
                            </m:rPr>
                            <a:rPr sz="14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  <m:sup>
                          <m:r>
                            <m:rPr>
                              <m:sty m:val="bi"/>
                            </m:rPr>
                            <a:rPr sz="14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*</m:t>
                          </m:r>
                        </m:sup>
                      </m:sSubSup>
                      <m:r>
                        <m:rPr>
                          <m:sty m:val="bi"/>
                        </m:rPr>
                        <a:rPr lang="it-IT" sz="14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,...,</m:t>
                      </m:r>
                      <m:sSubSup>
                        <m:sSubSupPr>
                          <m:alnScr m:val="off"/>
                          <m:ctrlPr>
                            <a:rPr sz="1400" b="1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SupPr>
                        <m:e>
                          <m:r>
                            <m:rPr>
                              <m:sty m:val="bi"/>
                            </m:rPr>
                            <a:rPr sz="14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v</m:t>
                          </m:r>
                        </m:e>
                        <m:sub>
                          <m:r>
                            <m:rPr>
                              <m:sty m:val="bi"/>
                            </m:rPr>
                            <a:rPr sz="14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k</m:t>
                          </m:r>
                        </m:sub>
                        <m:sup>
                          <m:r>
                            <m:rPr>
                              <m:sty m:val="bi"/>
                            </m:rPr>
                            <a:rPr sz="14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*</m:t>
                          </m:r>
                        </m:sup>
                      </m:sSubSup>
                    </m:oMath>
                  </m:oMathPara>
                </a14:m>
              </mc:Choice>
              <mc:Fallback/>
            </mc:AlternateContent>
            <a:r>
              <a:rPr sz="1400"/>
              <a:t> is the orthogonal set of vectors obtained by applying Gram-Schmidt to the current values of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400" b="1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bi"/>
                            </m:rPr>
                            <a:rPr sz="14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v</m:t>
                          </m:r>
                        </m:e>
                        <m:sub>
                          <m:r>
                            <m:rPr>
                              <m:sty m:val="bi"/>
                            </m:rPr>
                            <a:rPr sz="14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</m:sSub>
                      <m:r>
                        <m:rPr>
                          <m:sty m:val="bi"/>
                        </m:rPr>
                        <a:rPr lang="it-IT" sz="14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,...,</m:t>
                      </m:r>
                      <m:sSub>
                        <m:sSubPr>
                          <m:ctrlPr>
                            <a:rPr sz="1400" b="1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bi"/>
                            </m:rPr>
                            <a:rPr sz="14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v</m:t>
                          </m:r>
                        </m:e>
                        <m:sub>
                          <m:r>
                            <m:rPr>
                              <m:sty m:val="bi"/>
                            </m:rPr>
                            <a:rPr sz="14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k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r>
              <a:rPr sz="1400"/>
              <a:t> and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400" b="0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it-IT" sz="14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μ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sz="14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i,j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r>
              <a:rPr sz="1400"/>
              <a:t>=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f>
                        <m:fPr>
                          <m:ctrlPr>
                            <a:rPr sz="1400" b="1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sz="1400" b="1" i="1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bi"/>
                                </m:rPr>
                                <a:rPr sz="14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v</m:t>
                              </m:r>
                            </m:e>
                            <m:sub>
                              <m:r>
                                <m:rPr>
                                  <m:sty m:val="bi"/>
                                </m:rPr>
                                <a:rPr sz="14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i</m:t>
                              </m:r>
                            </m:sub>
                          </m:sSub>
                          <m:r>
                            <m:rPr>
                              <m:sty m:val="bi"/>
                            </m:rPr>
                            <a:rPr lang="it-IT" sz="14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∙</m:t>
                          </m:r>
                          <m:sSubSup>
                            <m:sSubSupPr>
                              <m:alnScr m:val="off"/>
                              <m:ctrlPr>
                                <a:rPr sz="1400" b="1" i="1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SupPr>
                            <m:e>
                              <m:r>
                                <m:rPr>
                                  <m:sty m:val="bi"/>
                                </m:rPr>
                                <a:rPr sz="14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v</m:t>
                              </m:r>
                            </m:e>
                            <m:sub>
                              <m:r>
                                <m:rPr>
                                  <m:sty m:val="bi"/>
                                </m:rPr>
                                <a:rPr sz="14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j</m:t>
                              </m:r>
                            </m:sub>
                            <m:sup>
                              <m:r>
                                <m:rPr>
                                  <m:sty m:val="bi"/>
                                </m:rPr>
                                <a:rPr sz="14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*</m:t>
                              </m:r>
                            </m:sup>
                          </m:sSubSup>
                        </m:num>
                        <m:den>
                          <m:sSup>
                            <m:sSupPr>
                              <m:ctrlPr>
                                <a:rPr sz="1400" b="1" i="1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bi"/>
                                </m:rPr>
                                <a:rPr sz="14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||</m:t>
                              </m:r>
                              <m:sSubSup>
                                <m:sSubSupPr>
                                  <m:alnScr m:val="off"/>
                                  <m:ctrlPr>
                                    <a:rPr sz="1400" b="1" i="1" u="none" strike="noStrike">
                                      <a:solidFill>
                                        <a:schemeClr val="tx1"/>
                                      </a:solidFill>
                                      <a:latin typeface="Cambria Math"/>
                                      <a:ea typeface="Cambria Math"/>
                                      <a:cs typeface="Cambria Math"/>
                                    </a:rPr>
                                  </m:ctrlPr>
                                </m:sSubSupPr>
                                <m:e>
                                  <m:r>
                                    <m:rPr>
                                      <m:sty m:val="bi"/>
                                    </m:rPr>
                                    <a:rPr sz="1400" u="none" strike="noStrike">
                                      <a:solidFill>
                                        <a:schemeClr val="tx1"/>
                                      </a:solidFill>
                                      <a:latin typeface="Cambria Math"/>
                                      <a:ea typeface="Cambria Math"/>
                                      <a:cs typeface="Cambria Math"/>
                                    </a:rPr>
                                    <m:t>v</m:t>
                                  </m:r>
                                </m:e>
                                <m:sub>
                                  <m:r>
                                    <m:rPr>
                                      <m:sty m:val="bi"/>
                                    </m:rPr>
                                    <a:rPr sz="1400" u="none" strike="noStrike">
                                      <a:solidFill>
                                        <a:schemeClr val="tx1"/>
                                      </a:solidFill>
                                      <a:latin typeface="Cambria Math"/>
                                      <a:ea typeface="Cambria Math"/>
                                      <a:cs typeface="Cambria Math"/>
                                    </a:rPr>
                                    <m:t>j</m:t>
                                  </m:r>
                                </m:sub>
                                <m:sup>
                                  <m:r>
                                    <m:rPr>
                                      <m:sty m:val="bi"/>
                                    </m:rPr>
                                    <a:rPr sz="1400" u="none" strike="noStrike">
                                      <a:solidFill>
                                        <a:schemeClr val="tx1"/>
                                      </a:solidFill>
                                      <a:latin typeface="Cambria Math"/>
                                      <a:ea typeface="Cambria Math"/>
                                      <a:cs typeface="Cambria Math"/>
                                    </a:rPr>
                                    <m:t>*</m:t>
                                  </m:r>
                                </m:sup>
                              </m:sSubSup>
                              <m:r>
                                <m:rPr>
                                  <m:sty m:val="bi"/>
                                </m:rPr>
                                <a:rPr sz="14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||</m:t>
                              </m:r>
                            </m:e>
                            <m:sup>
                              <m:r>
                                <m:rPr>
                                  <m:sty m:val="bi"/>
                                </m:rPr>
                                <a:rPr sz="14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</mc:Choice>
              <mc:Fallback/>
            </mc:AlternateContent>
            <a:endParaRPr sz="1400"/>
          </a:p>
        </p:txBody>
      </p:sp>
      <p:sp>
        <p:nvSpPr>
          <p:cNvPr id="1071197878" name=""/>
          <p:cNvSpPr txBox="1"/>
          <p:nvPr/>
        </p:nvSpPr>
        <p:spPr bwMode="auto">
          <a:xfrm flipH="0" flipV="0">
            <a:off x="116924" y="1384100"/>
            <a:ext cx="8910150" cy="3661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sp>
        <p:nvSpPr>
          <p:cNvPr id="1765850570" name=""/>
          <p:cNvSpPr txBox="1"/>
          <p:nvPr/>
        </p:nvSpPr>
        <p:spPr bwMode="auto">
          <a:xfrm flipH="0" flipV="0">
            <a:off x="116924" y="1429999"/>
            <a:ext cx="9062630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marL="283879" indent="-283879">
              <a:buFont typeface="Arial"/>
              <a:buChar char="•"/>
              <a:defRPr/>
            </a:pPr>
            <a:endParaRPr b="0" i="0">
              <a:latin typeface="Asana Math"/>
              <a:ea typeface="Asana Math"/>
              <a:cs typeface="Asana Math"/>
            </a:endParaRPr>
          </a:p>
          <a:p>
            <a:pPr>
              <a:defRPr/>
            </a:pPr>
            <a:endParaRPr b="0" i="0">
              <a:latin typeface="Asana Math"/>
              <a:ea typeface="Asana Math"/>
              <a:cs typeface="Asana Math"/>
            </a:endParaRPr>
          </a:p>
        </p:txBody>
      </p:sp>
      <p:sp>
        <p:nvSpPr>
          <p:cNvPr id="1944838892" name=""/>
          <p:cNvSpPr txBox="1"/>
          <p:nvPr/>
        </p:nvSpPr>
        <p:spPr bwMode="auto">
          <a:xfrm flipH="0" flipV="0">
            <a:off x="288519" y="2220741"/>
            <a:ext cx="8981989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 b="0" i="0">
              <a:latin typeface="Asana Math"/>
              <a:cs typeface="Asana Math"/>
            </a:endParaRPr>
          </a:p>
        </p:txBody>
      </p:sp>
      <p:sp>
        <p:nvSpPr>
          <p:cNvPr id="1441935875" name=""/>
          <p:cNvSpPr txBox="1"/>
          <p:nvPr/>
        </p:nvSpPr>
        <p:spPr bwMode="auto">
          <a:xfrm flipH="0" flipV="0">
            <a:off x="288519" y="4595492"/>
            <a:ext cx="8529019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 lang="it-IT" sz="1800" b="0" i="0" u="none" strike="noStrike" cap="none" spc="0">
              <a:solidFill>
                <a:schemeClr val="tx1"/>
              </a:solidFill>
              <a:latin typeface="Asana Math"/>
              <a:cs typeface="Asana Math"/>
            </a:endParaRPr>
          </a:p>
        </p:txBody>
      </p:sp>
      <p:sp>
        <p:nvSpPr>
          <p:cNvPr id="55557163" name=""/>
          <p:cNvSpPr txBox="1"/>
          <p:nvPr/>
        </p:nvSpPr>
        <p:spPr bwMode="auto">
          <a:xfrm flipH="0" flipV="0">
            <a:off x="269413" y="2991445"/>
            <a:ext cx="8059758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pic>
        <p:nvPicPr>
          <p:cNvPr id="727991707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3741138" y="1265038"/>
            <a:ext cx="5438057" cy="3866853"/>
          </a:xfrm>
          <a:prstGeom prst="rect">
            <a:avLst/>
          </a:prstGeom>
        </p:spPr>
      </p:pic>
      <p:sp>
        <p:nvSpPr>
          <p:cNvPr id="300242564" name=""/>
          <p:cNvSpPr txBox="1"/>
          <p:nvPr/>
        </p:nvSpPr>
        <p:spPr bwMode="auto">
          <a:xfrm flipH="0" flipV="0">
            <a:off x="-1235" y="1429998"/>
            <a:ext cx="3830497" cy="423917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l">
              <a:defRPr/>
            </a:pPr>
            <a:r>
              <a:rPr b="0" i="0" u="none" strike="noStrike" cap="none" spc="0">
                <a:solidFill>
                  <a:srgbClr val="FF0000"/>
                </a:solidFill>
                <a:latin typeface="Asana Math"/>
                <a:cs typeface="Asana Math"/>
              </a:rPr>
              <a:t>Size reduction step</a:t>
            </a:r>
            <a:r>
              <a:rPr b="0" i="0" u="none" strike="noStrike" cap="none" spc="0">
                <a:solidFill>
                  <a:schemeClr val="tx1"/>
                </a:solidFill>
                <a:latin typeface="Asana Math"/>
                <a:cs typeface="Asana Math"/>
              </a:rPr>
              <a:t>: </a:t>
            </a:r>
            <a:r>
              <a:rPr lang="it-IT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we do this by subtracting from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>
                      <m:jc m:val="left"/>
                    </m:oMathParaPr>
                    <m:oMath>
                      <m:sSub>
                        <m:sSubPr>
                          <m:ctrlPr>
                            <a:rPr sz="1800" b="1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v</m:t>
                          </m:r>
                        </m:e>
                        <m:sub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k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r>
              <a:rPr lang="it-IT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 appropriate integer </a:t>
            </a:r>
            <a:r>
              <a:rPr lang="it-IT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multiples </a:t>
            </a:r>
            <a:endParaRPr lang="it-IT" b="0" i="0" u="none" strike="noStrike" cap="none" spc="0">
              <a:solidFill>
                <a:schemeClr val="tx1"/>
              </a:solidFill>
              <a:latin typeface="Asana Math"/>
              <a:ea typeface="Asana Math"/>
              <a:cs typeface="Asana Math"/>
            </a:endParaRPr>
          </a:p>
          <a:p>
            <a:pPr algn="l">
              <a:defRPr/>
            </a:pPr>
            <a:r>
              <a:rPr lang="it-IT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(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0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it-IT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μ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i,j</m:t>
                          </m:r>
                        </m:sub>
                      </m:sSub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 rounded to the closest integer)</m:t>
                      </m:r>
                    </m:oMath>
                  </m:oMathPara>
                </a14:m>
              </mc:Choice>
              <mc:Fallback/>
            </mc:AlternateContent>
            <a:r>
              <a:rPr lang="it-IT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 of the previous vectors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1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bi"/>
                            </m:rPr>
                            <a:rPr lang="it-IT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v</m:t>
                          </m:r>
                        </m:e>
                        <m:sub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</m:sSub>
                      <m:r>
                        <m:rPr>
                          <m:sty m:val="b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,...,</m:t>
                      </m:r>
                      <m:sSub>
                        <m:sSubPr>
                          <m:ctrlPr>
                            <a:rPr sz="1800" b="1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v</m:t>
                          </m:r>
                        </m:e>
                        <m:sub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k-1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r>
              <a:rPr lang="it-IT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 so as to make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1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v</m:t>
                          </m:r>
                        </m:e>
                        <m:sub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k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r>
              <a:rPr lang="it-IT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 smaller. </a:t>
            </a:r>
            <a:endParaRPr lang="it-IT" b="0" i="0" u="none" strike="noStrike" cap="none" spc="0">
              <a:solidFill>
                <a:schemeClr val="tx1"/>
              </a:solidFill>
              <a:latin typeface="Asana Math"/>
              <a:ea typeface="Asana Math"/>
              <a:cs typeface="Asana Math"/>
            </a:endParaRPr>
          </a:p>
          <a:p>
            <a:pPr algn="l">
              <a:defRPr/>
            </a:pPr>
            <a:endParaRPr lang="it-IT" sz="1800" b="0" i="0" u="none" strike="noStrike" cap="none" spc="0">
              <a:solidFill>
                <a:schemeClr val="tx1"/>
              </a:solidFill>
              <a:latin typeface="Asana Math"/>
              <a:cs typeface="Asana Math"/>
            </a:endParaRPr>
          </a:p>
          <a:p>
            <a:pPr algn="l">
              <a:defRPr/>
            </a:pPr>
            <a:endParaRPr lang="it-IT" sz="1800" b="0" i="0" u="none" strike="noStrike" cap="none" spc="0">
              <a:solidFill>
                <a:schemeClr val="tx1"/>
              </a:solidFill>
              <a:latin typeface="Asana Math"/>
              <a:cs typeface="Asana Math"/>
            </a:endParaRPr>
          </a:p>
          <a:p>
            <a:pPr algn="l">
              <a:defRPr/>
            </a:pPr>
            <a:endParaRPr lang="it-IT" sz="1800" b="0" i="0" u="none" strike="noStrike" cap="none" spc="0">
              <a:solidFill>
                <a:schemeClr val="tx1"/>
              </a:solidFill>
              <a:latin typeface="Asana Math"/>
              <a:cs typeface="Asana Math"/>
            </a:endParaRPr>
          </a:p>
          <a:p>
            <a:pPr algn="l">
              <a:defRPr/>
            </a:pPr>
            <a:r>
              <a:rPr lang="it-IT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After size reduction check if </a:t>
            </a:r>
            <a:r>
              <a:rPr lang="it-IT" b="0" i="0" u="none" strike="noStrike" cap="none" spc="0">
                <a:solidFill>
                  <a:srgbClr val="FF0000"/>
                </a:solidFill>
                <a:latin typeface="Asana Math"/>
                <a:ea typeface="Asana Math"/>
                <a:cs typeface="Asana Math"/>
              </a:rPr>
              <a:t>Lov</a:t>
            </a:r>
            <a:r>
              <a:rPr lang="it-IT" b="0" i="0" u="none" strike="noStrike" cap="none" spc="0">
                <a:solidFill>
                  <a:srgbClr val="FF0000"/>
                </a:solidFill>
                <a:latin typeface="Asana Math"/>
                <a:ea typeface="Asana Math"/>
                <a:cs typeface="Asana Math"/>
              </a:rPr>
              <a:t>ász condition</a:t>
            </a:r>
            <a:r>
              <a:rPr lang="it-IT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 is satisfied. </a:t>
            </a:r>
            <a:endParaRPr lang="it-IT" b="0" i="0" u="none" strike="noStrike" cap="none" spc="0">
              <a:solidFill>
                <a:schemeClr val="tx1"/>
              </a:solidFill>
              <a:latin typeface="Asana Math"/>
              <a:ea typeface="Asana Math"/>
              <a:cs typeface="Asana Math"/>
            </a:endParaRPr>
          </a:p>
          <a:p>
            <a:pPr marL="283879" indent="-283879" algn="l">
              <a:buFont typeface="Arial"/>
              <a:buChar char="•"/>
              <a:defRPr/>
            </a:pPr>
            <a:r>
              <a:rPr lang="it-IT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If it is, we have a nearly optimal ordering of the vectors.</a:t>
            </a:r>
            <a:endParaRPr lang="it-IT" b="0" i="0" u="none" strike="noStrike" cap="none" spc="0">
              <a:solidFill>
                <a:schemeClr val="tx1"/>
              </a:solidFill>
              <a:latin typeface="Asana Math"/>
              <a:ea typeface="Asana Math"/>
              <a:cs typeface="Asana Math"/>
            </a:endParaRPr>
          </a:p>
          <a:p>
            <a:pPr marL="283879" indent="-283879" algn="l">
              <a:buFont typeface="Arial"/>
              <a:buChar char="•"/>
              <a:defRPr/>
            </a:pPr>
            <a:r>
              <a:rPr lang="it-IT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If not, reorder the vectors and do further size reduction.</a:t>
            </a:r>
            <a:endParaRPr lang="it-IT" sz="1800" b="0" i="0" u="none" strike="noStrike" cap="none" spc="0">
              <a:solidFill>
                <a:schemeClr val="tx1"/>
              </a:solidFill>
              <a:latin typeface="Asana Math"/>
              <a:cs typeface="Asana Math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5867221" name="Titolo 1"/>
          <p:cNvSpPr>
            <a:spLocks noGrp="1"/>
          </p:cNvSpPr>
          <p:nvPr>
            <p:ph type="title"/>
          </p:nvPr>
        </p:nvSpPr>
        <p:spPr bwMode="auto">
          <a:xfrm flipH="0" flipV="0">
            <a:off x="288519" y="175668"/>
            <a:ext cx="9238003" cy="761947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95000" lnSpcReduction="1000"/>
          </a:bodyPr>
          <a:lstStyle/>
          <a:p>
            <a:pPr algn="l">
              <a:lnSpc>
                <a:spcPct val="100000"/>
              </a:lnSpc>
              <a:defRPr/>
            </a:pPr>
            <a:r>
              <a:rPr lang="it-IT" sz="4800" b="1" i="0" u="none" strike="noStrike" cap="none" spc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BKZ-LLL   </a:t>
            </a:r>
            <a:r>
              <a:rPr lang="it-IT" sz="3600" b="0" i="0" u="none" strike="noStrike" cap="none" spc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block Korkin-Zolotarev LLL</a:t>
            </a:r>
            <a:endParaRPr sz="3600" b="0"/>
          </a:p>
        </p:txBody>
      </p:sp>
      <p:pic>
        <p:nvPicPr>
          <p:cNvPr id="670249353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9714" y="6272120"/>
            <a:ext cx="3962757" cy="323488"/>
          </a:xfrm>
          <a:prstGeom prst="rect">
            <a:avLst/>
          </a:prstGeom>
        </p:spPr>
      </p:pic>
      <p:sp>
        <p:nvSpPr>
          <p:cNvPr id="197210037" name=""/>
          <p:cNvSpPr/>
          <p:nvPr/>
        </p:nvSpPr>
        <p:spPr bwMode="auto">
          <a:xfrm flipH="0" flipV="0">
            <a:off x="2961173" y="5571032"/>
            <a:ext cx="2931218" cy="427078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 algn="ctr">
              <a:defRPr/>
            </a:pPr>
            <a:endParaRPr sz="2200">
              <a:latin typeface="Cambria Math"/>
              <a:ea typeface="Cambria Math"/>
              <a:cs typeface="Cambria Math"/>
            </a:endParaRPr>
          </a:p>
        </p:txBody>
      </p:sp>
      <p:sp>
        <p:nvSpPr>
          <p:cNvPr id="1710089648" name=""/>
          <p:cNvSpPr txBox="1"/>
          <p:nvPr/>
        </p:nvSpPr>
        <p:spPr bwMode="auto">
          <a:xfrm flipH="0" flipV="0">
            <a:off x="365137" y="1587517"/>
            <a:ext cx="4943835" cy="3661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>
              <a:latin typeface="Cambria Maths"/>
              <a:cs typeface="Cambria Maths"/>
            </a:endParaRPr>
          </a:p>
        </p:txBody>
      </p:sp>
      <p:sp>
        <p:nvSpPr>
          <p:cNvPr id="908558891" name=""/>
          <p:cNvSpPr txBox="1"/>
          <p:nvPr/>
        </p:nvSpPr>
        <p:spPr bwMode="auto">
          <a:xfrm flipH="0" flipV="0">
            <a:off x="116924" y="1384100"/>
            <a:ext cx="8910150" cy="3661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sp>
        <p:nvSpPr>
          <p:cNvPr id="1300433718" name=""/>
          <p:cNvSpPr txBox="1"/>
          <p:nvPr/>
        </p:nvSpPr>
        <p:spPr bwMode="auto">
          <a:xfrm flipH="0" flipV="0">
            <a:off x="116924" y="1429999"/>
            <a:ext cx="9062630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marL="283879" indent="-283879">
              <a:buFont typeface="Arial"/>
              <a:buChar char="•"/>
              <a:defRPr/>
            </a:pPr>
            <a:endParaRPr b="0" i="0">
              <a:latin typeface="Asana Math"/>
              <a:ea typeface="Asana Math"/>
              <a:cs typeface="Asana Math"/>
            </a:endParaRPr>
          </a:p>
          <a:p>
            <a:pPr>
              <a:defRPr/>
            </a:pPr>
            <a:endParaRPr b="0" i="0">
              <a:latin typeface="Asana Math"/>
              <a:ea typeface="Asana Math"/>
              <a:cs typeface="Asana Math"/>
            </a:endParaRPr>
          </a:p>
        </p:txBody>
      </p:sp>
      <p:sp>
        <p:nvSpPr>
          <p:cNvPr id="1295671969" name=""/>
          <p:cNvSpPr txBox="1"/>
          <p:nvPr/>
        </p:nvSpPr>
        <p:spPr bwMode="auto">
          <a:xfrm flipH="0" flipV="0">
            <a:off x="288519" y="2220741"/>
            <a:ext cx="8981989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 b="0" i="0">
              <a:latin typeface="Asana Math"/>
              <a:cs typeface="Asana Math"/>
            </a:endParaRPr>
          </a:p>
        </p:txBody>
      </p:sp>
      <p:sp>
        <p:nvSpPr>
          <p:cNvPr id="869766143" name=""/>
          <p:cNvSpPr txBox="1"/>
          <p:nvPr/>
        </p:nvSpPr>
        <p:spPr bwMode="auto">
          <a:xfrm flipH="0" flipV="0">
            <a:off x="288519" y="4595492"/>
            <a:ext cx="8529019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 lang="it-IT" sz="1800" b="0" i="0" u="none" strike="noStrike" cap="none" spc="0">
              <a:solidFill>
                <a:schemeClr val="tx1"/>
              </a:solidFill>
              <a:latin typeface="Asana Math"/>
              <a:cs typeface="Asana Math"/>
            </a:endParaRPr>
          </a:p>
        </p:txBody>
      </p:sp>
      <p:sp>
        <p:nvSpPr>
          <p:cNvPr id="1248954276" name=""/>
          <p:cNvSpPr txBox="1"/>
          <p:nvPr/>
        </p:nvSpPr>
        <p:spPr bwMode="auto">
          <a:xfrm flipH="0" flipV="0">
            <a:off x="269413" y="2991445"/>
            <a:ext cx="8059758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sp>
        <p:nvSpPr>
          <p:cNvPr id="1102333707" name=""/>
          <p:cNvSpPr txBox="1"/>
          <p:nvPr/>
        </p:nvSpPr>
        <p:spPr bwMode="auto">
          <a:xfrm flipH="0" flipV="0">
            <a:off x="83767" y="1429998"/>
            <a:ext cx="8784670" cy="286757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it-IT" sz="1800" b="0" i="0" u="none" strike="noStrike" cap="none" spc="0">
                <a:solidFill>
                  <a:srgbClr val="000000"/>
                </a:solidFill>
                <a:latin typeface="Asana Math"/>
                <a:ea typeface="Asana Math"/>
                <a:cs typeface="Asana Math"/>
              </a:rPr>
              <a:t>The block Korkin–Zolotarev variant of the LLL algorithm</a:t>
            </a:r>
            <a:r>
              <a:rPr lang="it-IT" sz="1800" b="0" i="0" u="none" strike="noStrike" cap="none" spc="0">
                <a:solidFill>
                  <a:srgbClr val="000000"/>
                </a:solidFill>
                <a:latin typeface="Asana Math"/>
                <a:ea typeface="Asana Math"/>
                <a:cs typeface="Asana Math"/>
              </a:rPr>
              <a:t> replaces the swap step in the standard LLL algorithm by </a:t>
            </a:r>
            <a:r>
              <a:rPr lang="it-IT" sz="1800" b="0" i="0" u="none" strike="noStrike" cap="none" spc="0">
                <a:solidFill>
                  <a:srgbClr val="000000"/>
                </a:solidFill>
                <a:latin typeface="Asana Math"/>
                <a:ea typeface="Asana Math"/>
                <a:cs typeface="Asana Math"/>
              </a:rPr>
              <a:t>a block reduction step (block of size </a:t>
            </a:r>
            <a:r>
              <a:rPr lang="it-IT" sz="1800" b="1" i="0" u="none" strike="noStrike" cap="none" spc="0">
                <a:solidFill>
                  <a:srgbClr val="000000"/>
                </a:solidFill>
                <a:latin typeface="Asana Math"/>
                <a:ea typeface="Asana Math"/>
                <a:cs typeface="Asana Math"/>
              </a:rPr>
              <a:t>β</a:t>
            </a:r>
            <a:r>
              <a:rPr lang="it-IT" sz="1800" b="0" i="0" u="none" strike="noStrike" cap="none" spc="0">
                <a:solidFill>
                  <a:srgbClr val="000000"/>
                </a:solidFill>
                <a:latin typeface="Asana Math"/>
                <a:ea typeface="Asana Math"/>
                <a:cs typeface="Asana Math"/>
              </a:rPr>
              <a:t>) </a:t>
            </a:r>
            <a:r>
              <a:rPr sz="1800" b="0" i="0" u="none">
                <a:solidFill>
                  <a:srgbClr val="000000"/>
                </a:solidFill>
                <a:latin typeface="Asana Math"/>
                <a:ea typeface="Asana Math"/>
                <a:cs typeface="Asana Math"/>
              </a:rPr>
              <a:t>to achieve a more global reduction across the entire basis.</a:t>
            </a:r>
            <a:endParaRPr sz="1800" b="0" i="0" u="none">
              <a:solidFill>
                <a:srgbClr val="000000"/>
              </a:solidFill>
              <a:latin typeface="Asana Math"/>
              <a:ea typeface="Asana Math"/>
              <a:cs typeface="Asana Math"/>
            </a:endParaRPr>
          </a:p>
          <a:p>
            <a:pPr>
              <a:defRPr/>
            </a:pPr>
            <a:endParaRPr lang="it-IT" sz="1800" b="0" i="0" u="none" strike="noStrike" cap="none" spc="0">
              <a:solidFill>
                <a:srgbClr val="000000"/>
              </a:solidFill>
              <a:latin typeface="Asana Math"/>
              <a:cs typeface="Asana Math"/>
            </a:endParaRPr>
          </a:p>
          <a:p>
            <a:pPr>
              <a:defRPr/>
            </a:pPr>
            <a:r>
              <a:rPr lang="it-IT" sz="1800" b="0" i="0" u="none">
                <a:solidFill>
                  <a:srgbClr val="000000"/>
                </a:solidFill>
                <a:latin typeface="Asana Math"/>
                <a:ea typeface="Asana Math"/>
                <a:cs typeface="Asana Math"/>
              </a:rPr>
              <a:t>LLL works with </a:t>
            </a:r>
            <a:r>
              <a:rPr lang="it-IT" sz="1800" b="0" i="1" u="none">
                <a:solidFill>
                  <a:srgbClr val="000000"/>
                </a:solidFill>
                <a:latin typeface="Asana Math"/>
                <a:ea typeface="Asana Math"/>
                <a:cs typeface="Asana Math"/>
              </a:rPr>
              <a:t>β</a:t>
            </a:r>
            <a:r>
              <a:rPr lang="it-IT" sz="1800" b="0" i="0" u="none">
                <a:solidFill>
                  <a:srgbClr val="000000"/>
                </a:solidFill>
                <a:latin typeface="Asana Math"/>
                <a:ea typeface="Asana Math"/>
                <a:cs typeface="Asana Math"/>
              </a:rPr>
              <a:t>=2 (performs reduction working on pairs of vectors).</a:t>
            </a:r>
            <a:endParaRPr lang="it-IT" sz="1800" b="0" i="0" u="none">
              <a:solidFill>
                <a:srgbClr val="000000"/>
              </a:solidFill>
              <a:latin typeface="Asana Math"/>
              <a:ea typeface="Asana Math"/>
              <a:cs typeface="Asana Math"/>
            </a:endParaRPr>
          </a:p>
          <a:p>
            <a:pPr>
              <a:defRPr/>
            </a:pPr>
            <a:endParaRPr lang="it-IT" sz="1800" b="0" i="0" u="none" strike="noStrike" cap="none" spc="0">
              <a:solidFill>
                <a:srgbClr val="000000"/>
              </a:solidFill>
              <a:latin typeface="Asana Math"/>
              <a:cs typeface="Asana Math"/>
            </a:endParaRPr>
          </a:p>
          <a:p>
            <a:pPr>
              <a:defRPr/>
            </a:pPr>
            <a:r>
              <a:rPr lang="it-IT" sz="1800" b="0" i="0" u="none">
                <a:solidFill>
                  <a:srgbClr val="000000"/>
                </a:solidFill>
                <a:latin typeface="Asana Math"/>
                <a:ea typeface="Asana Math"/>
                <a:cs typeface="Asana Math"/>
              </a:rPr>
              <a:t>BKZ-LLL works with a block of vectors of length </a:t>
            </a:r>
            <a:r>
              <a:rPr lang="it-IT" sz="1800" b="0" i="1" u="none" strike="noStrike" cap="none" spc="0">
                <a:solidFill>
                  <a:srgbClr val="000000"/>
                </a:solidFill>
                <a:latin typeface="Asana Math"/>
                <a:ea typeface="Asana Math"/>
                <a:cs typeface="Asana Math"/>
              </a:rPr>
              <a:t>β</a:t>
            </a:r>
            <a:endParaRPr lang="it-IT" sz="1800" b="0" i="1" u="none" strike="noStrike" cap="none" spc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1" i="1" u="none" strike="noStrike">
                              <a:solidFill>
                                <a:srgbClr val="000000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rgbClr val="000000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v</m:t>
                          </m:r>
                        </m:e>
                        <m:sub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rgbClr val="000000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k</m:t>
                          </m:r>
                        </m:sub>
                      </m:sSub>
                      <m:r>
                        <m:rPr>
                          <m:sty m:val="bi"/>
                        </m:rPr>
                        <a:rPr lang="it-IT" sz="1800" u="none" strike="noStrike" cap="none" spc="0">
                          <a:solidFill>
                            <a:srgbClr val="000000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,</m:t>
                      </m:r>
                      <m:sSub>
                        <m:sSubPr>
                          <m:ctrlPr>
                            <a:rPr sz="1800" b="1" i="1" u="none" strike="noStrike">
                              <a:solidFill>
                                <a:srgbClr val="000000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rgbClr val="000000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v</m:t>
                          </m:r>
                        </m:e>
                        <m:sub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rgbClr val="000000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k+1</m:t>
                          </m:r>
                        </m:sub>
                      </m:sSub>
                      <m:r>
                        <m:rPr>
                          <m:sty m:val="bi"/>
                        </m:rPr>
                        <a:rPr lang="it-IT" sz="1800" u="none" strike="noStrike" cap="none" spc="0">
                          <a:solidFill>
                            <a:srgbClr val="000000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,...,</m:t>
                      </m:r>
                      <m:sSub>
                        <m:sSubPr>
                          <m:ctrlPr>
                            <a:rPr sz="1800" b="1" i="1" u="none" strike="noStrike">
                              <a:solidFill>
                                <a:srgbClr val="000000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rgbClr val="000000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v</m:t>
                          </m:r>
                        </m:e>
                        <m:sub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rgbClr val="000000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k+</m:t>
                          </m:r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rgbClr val="000000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β-1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endParaRPr lang="it-IT" sz="1800" b="0" i="0" u="none" strike="noStrike" cap="none" spc="0">
              <a:solidFill>
                <a:srgbClr val="000000"/>
              </a:solidFill>
              <a:latin typeface="Asana Math"/>
              <a:cs typeface="Asana Math"/>
            </a:endParaRPr>
          </a:p>
          <a:p>
            <a:pPr algn="l">
              <a:defRPr/>
            </a:pPr>
            <a:r>
              <a:rPr sz="1800" b="0" i="0" u="none">
                <a:solidFill>
                  <a:srgbClr val="000000"/>
                </a:solidFill>
                <a:latin typeface="Asana Math"/>
                <a:ea typeface="Asana Math"/>
                <a:cs typeface="Asana Math"/>
              </a:rPr>
              <a:t>and replaces them with a KZ-reduced basis spanning the same sublattice.</a:t>
            </a:r>
            <a:endParaRPr sz="1800" b="0" i="0" u="none" strike="noStrike" cap="none" spc="0">
              <a:solidFill>
                <a:schemeClr val="tx1"/>
              </a:solidFill>
              <a:latin typeface="Asana Math"/>
              <a:cs typeface="Asana Math"/>
            </a:endParaRPr>
          </a:p>
          <a:p>
            <a:pPr algn="l">
              <a:defRPr/>
            </a:pPr>
            <a:endParaRPr sz="1800" b="0" i="0" u="none">
              <a:solidFill>
                <a:srgbClr val="000000"/>
              </a:solidFill>
              <a:latin typeface="Asana Math"/>
              <a:ea typeface="Asana Math"/>
              <a:cs typeface="Asana Math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78556812" name="Titolo 1"/>
          <p:cNvSpPr>
            <a:spLocks noGrp="1"/>
          </p:cNvSpPr>
          <p:nvPr>
            <p:ph type="title"/>
          </p:nvPr>
        </p:nvSpPr>
        <p:spPr bwMode="auto">
          <a:xfrm flipH="0" flipV="0">
            <a:off x="288519" y="250083"/>
            <a:ext cx="9238003" cy="761947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 algn="l">
              <a:lnSpc>
                <a:spcPct val="100000"/>
              </a:lnSpc>
              <a:defRPr/>
            </a:pPr>
            <a:r>
              <a:rPr lang="it-IT" sz="3600" b="1" i="0" u="none" strike="noStrike" cap="none" spc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Kannan’s embedding method</a:t>
            </a:r>
            <a:endParaRPr sz="3600" b="0"/>
          </a:p>
        </p:txBody>
      </p:sp>
      <p:pic>
        <p:nvPicPr>
          <p:cNvPr id="681575466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9714" y="6272120"/>
            <a:ext cx="3962757" cy="323488"/>
          </a:xfrm>
          <a:prstGeom prst="rect">
            <a:avLst/>
          </a:prstGeom>
        </p:spPr>
      </p:pic>
      <p:sp>
        <p:nvSpPr>
          <p:cNvPr id="1409887167" name=""/>
          <p:cNvSpPr/>
          <p:nvPr/>
        </p:nvSpPr>
        <p:spPr bwMode="auto">
          <a:xfrm flipH="0" flipV="0">
            <a:off x="2961173" y="5571032"/>
            <a:ext cx="2931218" cy="427078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 algn="ctr">
              <a:defRPr/>
            </a:pPr>
            <a:endParaRPr sz="2200">
              <a:latin typeface="Cambria Math"/>
              <a:ea typeface="Cambria Math"/>
              <a:cs typeface="Cambria Math"/>
            </a:endParaRPr>
          </a:p>
        </p:txBody>
      </p:sp>
      <p:sp>
        <p:nvSpPr>
          <p:cNvPr id="1172351455" name=""/>
          <p:cNvSpPr txBox="1"/>
          <p:nvPr/>
        </p:nvSpPr>
        <p:spPr bwMode="auto">
          <a:xfrm flipH="0" flipV="0">
            <a:off x="365137" y="1587517"/>
            <a:ext cx="4943835" cy="3661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>
              <a:latin typeface="Cambria Maths"/>
              <a:cs typeface="Cambria Maths"/>
            </a:endParaRPr>
          </a:p>
        </p:txBody>
      </p:sp>
      <p:sp>
        <p:nvSpPr>
          <p:cNvPr id="2050323319" name=""/>
          <p:cNvSpPr txBox="1"/>
          <p:nvPr/>
        </p:nvSpPr>
        <p:spPr bwMode="auto">
          <a:xfrm flipH="0" flipV="0">
            <a:off x="116924" y="1384100"/>
            <a:ext cx="8910150" cy="3661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sp>
        <p:nvSpPr>
          <p:cNvPr id="1062399382" name=""/>
          <p:cNvSpPr txBox="1"/>
          <p:nvPr/>
        </p:nvSpPr>
        <p:spPr bwMode="auto">
          <a:xfrm flipH="0" flipV="0">
            <a:off x="288519" y="4079139"/>
            <a:ext cx="9080270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sp>
        <p:nvSpPr>
          <p:cNvPr id="2097528864" name=""/>
          <p:cNvSpPr txBox="1"/>
          <p:nvPr/>
        </p:nvSpPr>
        <p:spPr bwMode="auto">
          <a:xfrm flipH="0" flipV="0">
            <a:off x="288519" y="2220741"/>
            <a:ext cx="8981989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 b="0" i="0">
              <a:latin typeface="Asana Math"/>
              <a:cs typeface="Asana Math"/>
            </a:endParaRPr>
          </a:p>
        </p:txBody>
      </p:sp>
      <p:sp>
        <p:nvSpPr>
          <p:cNvPr id="1563473235" name=""/>
          <p:cNvSpPr txBox="1"/>
          <p:nvPr/>
        </p:nvSpPr>
        <p:spPr bwMode="auto">
          <a:xfrm flipH="0" flipV="0">
            <a:off x="288519" y="4595492"/>
            <a:ext cx="8529019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 lang="it-IT" sz="1800" b="0" i="0" u="none" strike="noStrike" cap="none" spc="0">
              <a:solidFill>
                <a:schemeClr val="tx1"/>
              </a:solidFill>
              <a:latin typeface="Asana Math"/>
              <a:cs typeface="Asana Math"/>
            </a:endParaRPr>
          </a:p>
        </p:txBody>
      </p:sp>
      <p:sp>
        <p:nvSpPr>
          <p:cNvPr id="1211875794" name=""/>
          <p:cNvSpPr txBox="1"/>
          <p:nvPr/>
        </p:nvSpPr>
        <p:spPr bwMode="auto">
          <a:xfrm flipH="0" flipV="0">
            <a:off x="269413" y="2991445"/>
            <a:ext cx="8059758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sp>
        <p:nvSpPr>
          <p:cNvPr id="1666523603" name=""/>
          <p:cNvSpPr txBox="1"/>
          <p:nvPr/>
        </p:nvSpPr>
        <p:spPr bwMode="auto">
          <a:xfrm flipH="0" flipV="0">
            <a:off x="83767" y="1429998"/>
            <a:ext cx="8999590" cy="3741946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latin typeface="Asana Math"/>
                <a:ea typeface="Asana Math"/>
                <a:cs typeface="Asana Math"/>
              </a:rPr>
              <a:t>Express a CVP problem as a SVP instance to solve it </a:t>
            </a:r>
            <a:endParaRPr sz="1800" b="1" i="0">
              <a:latin typeface="Asana Math"/>
              <a:ea typeface="Asana Math"/>
              <a:cs typeface="Asana Math"/>
            </a:endParaRPr>
          </a:p>
          <a:p>
            <a:pPr>
              <a:defRPr/>
            </a:pPr>
            <a:r>
              <a:rPr lang="it-IT" sz="1800" b="0" i="0">
                <a:latin typeface="Asana Math"/>
                <a:ea typeface="Asana Math"/>
                <a:cs typeface="Asana Math"/>
              </a:rPr>
              <a:t>Basis: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b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B={</m:t>
                      </m:r>
                      <m:sSub>
                        <m:sSubPr>
                          <m:ctrlPr>
                            <a:rPr sz="1800" b="1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b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b</m:t>
                          </m:r>
                        </m:e>
                        <m:sub>
                          <m:r>
                            <m:rPr>
                              <m:sty m:val="b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</m:sSub>
                      <m:r>
                        <m:rPr>
                          <m:sty m:val="b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,...,</m:t>
                      </m:r>
                      <m:sSub>
                        <m:sSubPr>
                          <m:ctrlPr>
                            <a:rPr sz="1800" b="1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b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b</m:t>
                          </m:r>
                        </m:e>
                        <m:sub>
                          <m:r>
                            <m:rPr>
                              <m:sty m:val="b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n</m:t>
                          </m:r>
                        </m:sub>
                      </m:sSub>
                      <m:r>
                        <m:rPr>
                          <m:sty m:val="b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}</m:t>
                      </m:r>
                    </m:oMath>
                  </m:oMathPara>
                </a14:m>
              </mc:Choice>
              <mc:Fallback/>
            </mc:AlternateContent>
            <a:endParaRPr sz="1800" b="0" u="none" strike="noStrike" cap="none" spc="0">
              <a:solidFill>
                <a:schemeClr val="tx1"/>
              </a:solidFill>
              <a:latin typeface="Cambria Math"/>
              <a:ea typeface="Cambria Math"/>
              <a:cs typeface="Cambria Math"/>
            </a:endParaRPr>
          </a:p>
          <a:p>
            <a:pPr>
              <a:defRPr/>
            </a:pPr>
            <a:r>
              <a:rPr>
                <a:latin typeface="Asana Math"/>
                <a:ea typeface="Asana Math"/>
                <a:cs typeface="Asana Math"/>
              </a:rPr>
              <a:t>Target vector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b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t=</m:t>
                      </m:r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(</m:t>
                      </m:r>
                      <m:sSub>
                        <m:sSubPr>
                          <m:ctrlPr>
                            <a:rPr sz="1800" b="0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t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</m:sSub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,...,</m:t>
                      </m:r>
                      <m:sSub>
                        <m:sSubPr>
                          <m:ctrlPr>
                            <a:rPr sz="1800" b="0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t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n</m:t>
                          </m:r>
                        </m:sub>
                      </m:sSub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)</m:t>
                      </m:r>
                    </m:oMath>
                  </m:oMathPara>
                </a14:m>
              </mc:Choice>
              <mc:Fallback/>
            </mc:AlternateContent>
            <a:endParaRPr b="0">
              <a:latin typeface="Asana Math"/>
              <a:cs typeface="Asana Math"/>
            </a:endParaRPr>
          </a:p>
          <a:p>
            <a:pPr>
              <a:defRPr/>
            </a:pPr>
            <a:r>
              <a:rPr b="0">
                <a:latin typeface="Asana Math"/>
                <a:ea typeface="Asana Math"/>
                <a:cs typeface="Asana Math"/>
              </a:rPr>
              <a:t>Solution to CVP problem: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0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c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sz="1800" b="1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b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b</m:t>
                          </m:r>
                        </m:e>
                        <m:sub>
                          <m:r>
                            <m:rPr>
                              <m:sty m:val="b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</m:sSub>
                      <m:r>
                        <m:rPr>
                          <m:sty m:val="b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+</m:t>
                      </m:r>
                      <m:sSub>
                        <m:sSubPr>
                          <m:ctrlPr>
                            <a:rPr sz="1800" b="0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c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sz="1800" b="1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b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b</m:t>
                          </m:r>
                        </m:e>
                        <m:sub>
                          <m:r>
                            <m:rPr>
                              <m:sty m:val="b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2</m:t>
                          </m:r>
                        </m:sub>
                      </m:sSub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+...+</m:t>
                      </m:r>
                      <m:sSub>
                        <m:sSubPr>
                          <m:ctrlPr>
                            <a:rPr sz="1800" b="0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c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n</m:t>
                          </m:r>
                        </m:sub>
                      </m:sSub>
                      <m:sSub>
                        <m:sSubPr>
                          <m:ctrlPr>
                            <a:rPr sz="1800" b="1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b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b</m:t>
                          </m:r>
                        </m:e>
                        <m:sub>
                          <m:r>
                            <m:rPr>
                              <m:sty m:val="b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n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endParaRPr b="0">
              <a:latin typeface="Asana Math"/>
              <a:cs typeface="Asana Math"/>
            </a:endParaRPr>
          </a:p>
          <a:p>
            <a:pPr>
              <a:defRPr/>
            </a:pPr>
            <a:endParaRPr b="0" i="0">
              <a:latin typeface="Asana Math"/>
              <a:cs typeface="Asana Math"/>
            </a:endParaRPr>
          </a:p>
          <a:p>
            <a:pPr>
              <a:defRPr/>
            </a:pPr>
            <a:r>
              <a:rPr b="0">
                <a:latin typeface="Asana Math"/>
                <a:ea typeface="Asana Math"/>
                <a:cs typeface="Asana Math"/>
              </a:rPr>
              <a:t>Then we have   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b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t</m:t>
                      </m:r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≈</m:t>
                      </m:r>
                      <m:nary>
                        <m:naryPr>
                          <m:chr m:val="∑"/>
                          <m:grow m:val="off"/>
                          <m:limLoc m:val="undOvr"/>
                          <m:ctrlPr>
                            <a:rPr sz="1800" b="0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naryPr>
                        <m:sub>
                          <m:r>
                            <m:rPr>
                              <m:sty m:val="p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i=1</m:t>
                          </m:r>
                        </m:sub>
                        <m:sup>
                          <m:r>
                            <m:rPr>
                              <m:sty m:val="p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n</m:t>
                          </m:r>
                        </m:sup>
                        <m:e>
                          <m:sSub>
                            <m:sSubPr>
                              <m:ctrlPr>
                                <a:rPr sz="1800" b="0" i="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sz="18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c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sz="18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i</m:t>
                              </m:r>
                            </m:sub>
                          </m:sSub>
                          <m:sSub>
                            <m:sSubPr>
                              <m:ctrlPr>
                                <a:rPr sz="1800" b="0" i="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b"/>
                                </m:rPr>
                                <a:rPr sz="18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b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sz="18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i    </m:t>
                              </m:r>
                            </m:sub>
                          </m:sSub>
                        </m:e>
                      </m:nary>
                      <m:box>
                        <m:boxPr>
                          <m:aln m:val="off"/>
                          <m:diff m:val="off"/>
                          <m:noBreak m:val="off"/>
                          <m:opEmu m:val="on"/>
                          <m:ctrlPr>
                            <a:rPr sz="1800" b="0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boxPr>
                        <m:e>
                          <m:groupChr>
                            <m:groupChrPr>
                              <m:chr m:val="⇒"/>
                              <m:pos m:val="top"/>
                              <m:vertJc m:val="top"/>
                              <m:ctrlPr>
                                <a:rPr sz="1800" b="0" i="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groupChrPr>
                            <m:e>
                              <m:r>
                                <m:rPr/>
                                <a:rPr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 </m:t>
                              </m:r>
                            </m:e>
                          </m:groupChr>
                        </m:e>
                      </m:box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   </m:t>
                      </m:r>
                      <m:r>
                        <m:rPr>
                          <m:sty m:val="b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t=</m:t>
                      </m:r>
                      <m:nary>
                        <m:naryPr>
                          <m:chr m:val="∑"/>
                          <m:grow m:val="off"/>
                          <m:limLoc m:val="undOvr"/>
                          <m:ctrlPr>
                            <a:rPr sz="1800" b="0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naryPr>
                        <m:sub>
                          <m:r>
                            <m:rPr>
                              <m:sty m:val="p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i=1</m:t>
                          </m:r>
                        </m:sub>
                        <m:sup>
                          <m:r>
                            <m:rPr>
                              <m:sty m:val="p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n</m:t>
                          </m:r>
                        </m:sup>
                        <m:e>
                          <m:sSub>
                            <m:sSubPr>
                              <m:ctrlPr>
                                <a:rPr sz="1800" b="0" i="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sz="18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c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sz="18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i</m:t>
                              </m:r>
                            </m:sub>
                          </m:sSub>
                          <m:sSub>
                            <m:sSubPr>
                              <m:ctrlPr>
                                <a:rPr sz="1800" b="0" i="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b"/>
                                </m:rPr>
                                <a:rPr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b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sz="18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i</m:t>
                              </m:r>
                            </m:sub>
                          </m:sSub>
                          <m:r>
                            <m:rPr>
                              <m:sty m:val="p"/>
                            </m:rPr>
                            <a:rPr lang="it-IT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+</m:t>
                          </m:r>
                          <m:r>
                            <m:rPr>
                              <m:sty m:val="b"/>
                            </m:rPr>
                            <a:rPr lang="it-IT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e</m:t>
                          </m:r>
                        </m:e>
                      </m:nary>
                    </m:oMath>
                  </m:oMathPara>
                </a14:m>
              </mc:Choice>
              <mc:Fallback/>
            </mc:AlternateContent>
            <a:r>
              <a:rPr b="0">
                <a:latin typeface="Asana Math"/>
                <a:ea typeface="Asana Math"/>
                <a:cs typeface="Asana Math"/>
              </a:rPr>
              <a:t>         where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||</m:t>
                      </m:r>
                      <m:r>
                        <m:rPr>
                          <m:sty m:val="b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e|| </m:t>
                      </m:r>
                    </m:oMath>
                  </m:oMathPara>
                </a14:m>
              </mc:Choice>
              <mc:Fallback/>
            </mc:AlternateContent>
            <a:r>
              <a:rPr b="0">
                <a:latin typeface="Asana Math"/>
                <a:ea typeface="Asana Math"/>
                <a:cs typeface="Asana Math"/>
              </a:rPr>
              <a:t>is small.</a:t>
            </a:r>
            <a:endParaRPr b="0">
              <a:latin typeface="Asana Math"/>
              <a:cs typeface="Asana Math"/>
            </a:endParaRPr>
          </a:p>
          <a:p>
            <a:pPr>
              <a:defRPr/>
            </a:pPr>
            <a:endParaRPr b="1">
              <a:latin typeface="Asana Math"/>
              <a:cs typeface="Asana Math"/>
            </a:endParaRPr>
          </a:p>
          <a:p>
            <a:pPr>
              <a:defRPr/>
            </a:pPr>
            <a:r>
              <a:rPr b="0">
                <a:latin typeface="Asana Math"/>
                <a:ea typeface="Asana Math"/>
                <a:cs typeface="Asana Math"/>
              </a:rPr>
              <a:t>Hence, consider the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n+1</m:t>
                      </m:r>
                    </m:oMath>
                  </m:oMathPara>
                </a14:m>
              </mc:Choice>
              <mc:Fallback/>
            </mc:AlternateContent>
            <a:r>
              <a:rPr b="0" i="1">
                <a:latin typeface="Asana Math"/>
                <a:ea typeface="Asana Math"/>
                <a:cs typeface="Asana Math"/>
              </a:rPr>
              <a:t> </a:t>
            </a:r>
            <a:r>
              <a:rPr b="0" i="0">
                <a:latin typeface="Asana Math"/>
                <a:ea typeface="Asana Math"/>
                <a:cs typeface="Asana Math"/>
              </a:rPr>
              <a:t>dimensional lattice with basis </a:t>
            </a:r>
            <a:endParaRPr b="0" i="0">
              <a:latin typeface="Asana Math"/>
              <a:cs typeface="Asana Math"/>
            </a:endParaRPr>
          </a:p>
          <a:p>
            <a:pPr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p>
                        <m:sSupPr>
                          <m:ctrlPr>
                            <a:rPr sz="1800" b="1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pPr>
                        <m:e>
                          <m:r>
                            <m:rPr>
                              <m:sty m:val="b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B</m:t>
                          </m:r>
                        </m:e>
                        <m:sup>
                          <m:r>
                            <m:rPr>
                              <m:sty m:val="b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'</m:t>
                          </m:r>
                        </m:sup>
                      </m:sSup>
                      <m:r>
                        <m:rPr>
                          <m:sty m:val="b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sz="1800" b="0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dPr>
                        <m:e>
                          <m:m>
                            <m:mPr>
                              <m:baseJc m:val="center"/>
                              <m:cGp/>
                              <m:cGpRule/>
                              <m:cSp/>
                              <m:mcs>
                                <m:mc>
                                  <m:mcPr>
                                    <m:mcJc m:val="center"/>
                                    <m:count m:val="2"/>
                                  </m:mcPr>
                                </m:mc>
                              </m:mcs>
                              <m:plcHide m:val="off"/>
                              <m:rSp/>
                              <m:rSpRule/>
                              <m:ctrlPr>
                                <a:rPr sz="1800" b="0" i="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sty m:val="b"/>
                                  </m:rPr>
                                  <a:rPr sz="1800" u="none" strike="noStrike">
                                    <a:solidFill>
                                      <a:schemeClr val="tx1"/>
                                    </a:solidFill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  <m:t>B</m:t>
                                </m:r>
                              </m:e>
                              <m:e>
                                <m:r>
                                  <m:rPr>
                                    <m:sty m:val="p"/>
                                  </m:rPr>
                                  <a:rPr sz="1800" u="none" strike="noStrike">
                                    <a:solidFill>
                                      <a:schemeClr val="tx1"/>
                                    </a:solidFill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m:rPr>
                                    <m:sty m:val="b"/>
                                  </m:rPr>
                                  <a:rPr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  <m:t>t</m:t>
                                </m:r>
                              </m:e>
                              <m:e>
                                <m:r>
                                  <m:rPr>
                                    <m:sty m:val="i"/>
                                  </m:rPr>
                                  <a:rPr sz="1800" u="none" strike="noStrike">
                                    <a:solidFill>
                                      <a:schemeClr val="tx1"/>
                                    </a:solidFill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  <m:t>q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</mc:Choice>
              <mc:Fallback/>
            </mc:AlternateContent>
            <a:endParaRPr b="0" i="0">
              <a:latin typeface="Asana Math"/>
              <a:cs typeface="Asana Math"/>
            </a:endParaRPr>
          </a:p>
          <a:p>
            <a:pPr>
              <a:defRPr/>
            </a:pPr>
            <a:r>
              <a:rPr b="0" i="0">
                <a:latin typeface="Asana Math"/>
                <a:ea typeface="Asana Math"/>
                <a:cs typeface="Asana Math"/>
              </a:rPr>
              <a:t>which contains the short vector (</a:t>
            </a:r>
            <a:r>
              <a:rPr b="1" i="0">
                <a:latin typeface="Asana Math"/>
                <a:ea typeface="Asana Math"/>
                <a:cs typeface="Asana Math"/>
              </a:rPr>
              <a:t>e</a:t>
            </a:r>
            <a:r>
              <a:rPr b="0" i="0">
                <a:latin typeface="Asana Math"/>
                <a:ea typeface="Asana Math"/>
                <a:cs typeface="Asana Math"/>
              </a:rPr>
              <a:t>, </a:t>
            </a:r>
            <a:r>
              <a:rPr b="0" i="1">
                <a:latin typeface="Asana Math"/>
                <a:ea typeface="Asana Math"/>
                <a:cs typeface="Asana Math"/>
              </a:rPr>
              <a:t>q</a:t>
            </a:r>
            <a:r>
              <a:rPr b="0" i="0">
                <a:latin typeface="Asana Math"/>
                <a:ea typeface="Asana Math"/>
                <a:cs typeface="Asana Math"/>
              </a:rPr>
              <a:t>) by the linear combination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(-</m:t>
                      </m:r>
                      <m:sSub>
                        <m:sSubPr>
                          <m:ctrlPr>
                            <a:rPr sz="1800" b="0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c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</m:sSub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,...,-</m:t>
                      </m:r>
                      <m:sSub>
                        <m:sSubPr>
                          <m:ctrlPr>
                            <a:rPr sz="1800" b="0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c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n</m:t>
                          </m:r>
                        </m:sub>
                      </m:sSub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, 1)</m:t>
                      </m:r>
                    </m:oMath>
                  </m:oMathPara>
                </a14:m>
              </mc:Choice>
              <mc:Fallback/>
            </mc:AlternateContent>
            <a:endParaRPr b="0" i="0">
              <a:latin typeface="Asana Math"/>
              <a:cs typeface="Asana Math"/>
            </a:endParaRPr>
          </a:p>
          <a:p>
            <a:pPr>
              <a:defRPr/>
            </a:pPr>
            <a:endParaRPr b="1" i="0">
              <a:latin typeface="Asana Math"/>
              <a:cs typeface="Asana Math"/>
            </a:endParaRPr>
          </a:p>
          <a:p>
            <a:pPr>
              <a:defRPr/>
            </a:pPr>
            <a:r>
              <a:rPr b="0" i="0">
                <a:latin typeface="Asana Math"/>
                <a:ea typeface="Asana Math"/>
                <a:cs typeface="Asana Math"/>
              </a:rPr>
              <a:t>The solution is given by subtracting </a:t>
            </a:r>
            <a:r>
              <a:rPr b="1" i="0">
                <a:latin typeface="Asana Math"/>
                <a:ea typeface="Asana Math"/>
                <a:cs typeface="Asana Math"/>
              </a:rPr>
              <a:t>e </a:t>
            </a:r>
            <a:r>
              <a:rPr b="0" i="0">
                <a:latin typeface="Asana Math"/>
                <a:ea typeface="Asana Math"/>
                <a:cs typeface="Asana Math"/>
              </a:rPr>
              <a:t>from </a:t>
            </a:r>
            <a:r>
              <a:rPr b="1" i="0">
                <a:latin typeface="Asana Math"/>
                <a:ea typeface="Asana Math"/>
                <a:cs typeface="Asana Math"/>
              </a:rPr>
              <a:t>t</a:t>
            </a:r>
            <a:endParaRPr b="1" i="0">
              <a:latin typeface="Asana Math"/>
              <a:cs typeface="Asana Math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95067265" name="Titolo 1"/>
          <p:cNvSpPr>
            <a:spLocks noGrp="1"/>
          </p:cNvSpPr>
          <p:nvPr>
            <p:ph type="title"/>
          </p:nvPr>
        </p:nvSpPr>
        <p:spPr bwMode="auto">
          <a:xfrm flipH="0" flipV="0">
            <a:off x="288519" y="250083"/>
            <a:ext cx="9238003" cy="761947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 algn="l">
              <a:lnSpc>
                <a:spcPct val="100000"/>
              </a:lnSpc>
              <a:defRPr/>
            </a:pPr>
            <a:r>
              <a:rPr lang="it-IT" sz="3600" b="1" i="0" u="none" strike="noStrike" cap="none" spc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HNP  </a:t>
            </a:r>
            <a:r>
              <a:rPr lang="it-IT" sz="2800" b="1" i="0" u="none" strike="noStrike" cap="none" spc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	</a:t>
            </a:r>
            <a:r>
              <a:rPr lang="it-IT" sz="2800" b="0" i="0" u="none" strike="noStrike" cap="none" spc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Hidden Number Problem</a:t>
            </a:r>
            <a:endParaRPr sz="3600" b="0"/>
          </a:p>
        </p:txBody>
      </p:sp>
      <p:pic>
        <p:nvPicPr>
          <p:cNvPr id="1689506413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9714" y="6272120"/>
            <a:ext cx="3962757" cy="323488"/>
          </a:xfrm>
          <a:prstGeom prst="rect">
            <a:avLst/>
          </a:prstGeom>
        </p:spPr>
      </p:pic>
      <p:sp>
        <p:nvSpPr>
          <p:cNvPr id="1263938716" name=""/>
          <p:cNvSpPr/>
          <p:nvPr/>
        </p:nvSpPr>
        <p:spPr bwMode="auto">
          <a:xfrm flipH="0" flipV="0">
            <a:off x="2961173" y="5571032"/>
            <a:ext cx="2931218" cy="427078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 algn="ctr">
              <a:defRPr/>
            </a:pPr>
            <a:endParaRPr sz="2200">
              <a:latin typeface="Cambria Math"/>
              <a:ea typeface="Cambria Math"/>
              <a:cs typeface="Cambria Math"/>
            </a:endParaRPr>
          </a:p>
        </p:txBody>
      </p:sp>
      <p:sp>
        <p:nvSpPr>
          <p:cNvPr id="1829788645" name=""/>
          <p:cNvSpPr txBox="1"/>
          <p:nvPr/>
        </p:nvSpPr>
        <p:spPr bwMode="auto">
          <a:xfrm flipH="0" flipV="0">
            <a:off x="365137" y="1587517"/>
            <a:ext cx="4943835" cy="3661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>
              <a:latin typeface="Cambria Maths"/>
              <a:cs typeface="Cambria Maths"/>
            </a:endParaRPr>
          </a:p>
        </p:txBody>
      </p:sp>
      <p:sp>
        <p:nvSpPr>
          <p:cNvPr id="1606178" name=""/>
          <p:cNvSpPr txBox="1"/>
          <p:nvPr/>
        </p:nvSpPr>
        <p:spPr bwMode="auto">
          <a:xfrm flipH="0" flipV="0">
            <a:off x="116924" y="1384100"/>
            <a:ext cx="8910150" cy="3661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sp>
        <p:nvSpPr>
          <p:cNvPr id="882517678" name=""/>
          <p:cNvSpPr txBox="1"/>
          <p:nvPr/>
        </p:nvSpPr>
        <p:spPr bwMode="auto">
          <a:xfrm flipH="0" flipV="0">
            <a:off x="288519" y="4079139"/>
            <a:ext cx="9080270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sp>
        <p:nvSpPr>
          <p:cNvPr id="1956082321" name=""/>
          <p:cNvSpPr txBox="1"/>
          <p:nvPr/>
        </p:nvSpPr>
        <p:spPr bwMode="auto">
          <a:xfrm flipH="0" flipV="0">
            <a:off x="378006" y="1613059"/>
            <a:ext cx="9159469" cy="4775627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latin typeface="Asana Math"/>
                <a:cs typeface="Asana Math"/>
              </a:rPr>
              <a:t>Secret integer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α </m:t>
                      </m:r>
                    </m:oMath>
                  </m:oMathPara>
                </a14:m>
              </mc:Choice>
              <mc:Fallback/>
            </mc:AlternateContent>
            <a:r>
              <a:rPr b="0" i="0">
                <a:latin typeface="Asana Math"/>
                <a:cs typeface="Asana Math"/>
              </a:rPr>
              <a:t>mod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p</m:t>
                      </m:r>
                    </m:oMath>
                  </m:oMathPara>
                </a14:m>
              </mc:Choice>
              <mc:Fallback/>
            </mc:AlternateContent>
            <a:r>
              <a:rPr b="0" i="1">
                <a:latin typeface="Asana Math"/>
                <a:cs typeface="Asana Math"/>
              </a:rPr>
              <a:t> </a:t>
            </a:r>
            <a:endParaRPr b="0" i="1">
              <a:latin typeface="Asana Math"/>
              <a:cs typeface="Asana Math"/>
            </a:endParaRPr>
          </a:p>
          <a:p>
            <a:pPr>
              <a:defRPr/>
            </a:pPr>
            <a:r>
              <a:rPr b="0" i="0">
                <a:latin typeface="Asana Math"/>
                <a:cs typeface="Asana Math"/>
              </a:rPr>
              <a:t>Known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m</m:t>
                      </m:r>
                    </m:oMath>
                  </m:oMathPara>
                </a14:m>
              </mc:Choice>
              <mc:Fallback/>
            </mc:AlternateContent>
            <a:r>
              <a:rPr b="0" i="1">
                <a:latin typeface="Asana Math"/>
                <a:cs typeface="Asana Math"/>
              </a:rPr>
              <a:t> </a:t>
            </a:r>
            <a:r>
              <a:rPr b="0" i="0">
                <a:latin typeface="Asana Math"/>
                <a:cs typeface="Asana Math"/>
              </a:rPr>
              <a:t>pairs of integers</a:t>
            </a:r>
            <a:r>
              <a:rPr b="0" i="0">
                <a:latin typeface="Asana Math"/>
                <a:cs typeface="Asana Math"/>
              </a:rPr>
              <a:t>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Sup>
                        <m:sSubSupPr>
                          <m:alnScr m:val="off"/>
                          <m:ctrlPr>
                            <a:rPr sz="1800" b="0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SupPr>
                        <m:e>
                          <m:r>
                            <m:rPr>
                              <m:sty m:val="p"/>
                            </m:rPr>
                            <a:rPr lang="it-IT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 </m:t>
                          </m:r>
                          <m:r>
                            <m:rPr>
                              <m:sty m:val="p"/>
                            </m:rPr>
                            <a:rPr lang="it-IT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{(</m:t>
                          </m:r>
                          <m:sSub>
                            <m:sSubPr>
                              <m:ctrlPr>
                                <a:rPr sz="1800" b="0" i="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sz="1800"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t</m:t>
                              </m:r>
                            </m:e>
                            <m:sub>
                              <m:r>
                                <m:rPr>
                                  <m:sty m:val="i"/>
                                </m:rPr>
                                <a:rPr sz="18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i</m:t>
                              </m:r>
                            </m:sub>
                          </m:sSub>
                          <m:r>
                            <m:rPr>
                              <m:sty m:val="p"/>
                            </m:rPr>
                            <a:rPr lang="it-IT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, </m:t>
                          </m:r>
                          <m:sSub>
                            <m:sSubPr>
                              <m:ctrlPr>
                                <a:rPr sz="1800" b="0" i="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sz="18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a</m:t>
                              </m:r>
                            </m:e>
                            <m:sub>
                              <m:r>
                                <m:rPr>
                                  <m:sty m:val="i"/>
                                </m:rPr>
                                <a:rPr sz="18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i</m:t>
                              </m:r>
                            </m:sub>
                          </m:sSub>
                          <m:r>
                            <m:rPr>
                              <m:sty m:val="p"/>
                            </m:rPr>
                            <a:rPr lang="it-IT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)</m:t>
                          </m:r>
                          <m:r>
                            <m:rPr/>
                            <a:rPr>
                              <a:latin typeface="Cambria Math"/>
                              <a:ea typeface="Cambria Math"/>
                              <a:cs typeface="Cambria Math"/>
                            </a:rPr>
                            <m:t>}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>
                              <a:latin typeface="Cambria Math"/>
                              <a:ea typeface="Cambria Math"/>
                              <a:cs typeface="Cambria Math"/>
                            </a:rPr>
                            <m:t>i=1</m:t>
                          </m:r>
                        </m:sub>
                        <m:sup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m</m:t>
                          </m:r>
                        </m:sup>
                      </m:sSubSup>
                    </m:oMath>
                  </m:oMathPara>
                </a14:m>
              </mc:Choice>
              <mc:Fallback/>
            </mc:AlternateContent>
            <a:r>
              <a:rPr b="0" i="0">
                <a:latin typeface="Asana Math"/>
                <a:cs typeface="Asana Math"/>
              </a:rPr>
              <a:t>  such that </a:t>
            </a:r>
            <a:endParaRPr b="0" i="0">
              <a:latin typeface="Asana Math"/>
              <a:cs typeface="Asana Math"/>
            </a:endParaRPr>
          </a:p>
          <a:p>
            <a:pPr>
              <a:defRPr/>
            </a:pPr>
            <a:endParaRPr b="0" i="0">
              <a:latin typeface="Asana Math"/>
              <a:cs typeface="Asana Math"/>
            </a:endParaRPr>
          </a:p>
          <a:p>
            <a:pPr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t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i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α-</m:t>
                      </m:r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lang="it-IT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a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i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=</m:t>
                      </m:r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b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i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  </m:t>
                      </m:r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mod </m:t>
                      </m:r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p</m:t>
                      </m:r>
                    </m:oMath>
                  </m:oMathPara>
                </a14:m>
              </mc:Choice>
              <mc:Fallback/>
            </mc:AlternateContent>
            <a:endParaRPr b="0" i="0">
              <a:latin typeface="Asana Math"/>
              <a:cs typeface="Asana Math"/>
            </a:endParaRPr>
          </a:p>
          <a:p>
            <a:pPr>
              <a:defRPr/>
            </a:pPr>
            <a:r>
              <a:rPr b="0" i="0">
                <a:latin typeface="Asana Math"/>
                <a:cs typeface="Asana Math"/>
              </a:rPr>
              <a:t>with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|</m:t>
                      </m:r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b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i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|&lt;B</m:t>
                      </m:r>
                    </m:oMath>
                  </m:oMathPara>
                </a14:m>
              </mc:Choice>
              <mc:Fallback/>
            </mc:AlternateContent>
            <a:r>
              <a:rPr b="0" i="0">
                <a:latin typeface="Asana Math"/>
                <a:cs typeface="Asana Math"/>
              </a:rPr>
              <a:t>  for some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B&lt;p</m:t>
                      </m:r>
                    </m:oMath>
                  </m:oMathPara>
                </a14:m>
              </mc:Choice>
              <mc:Fallback/>
            </mc:AlternateContent>
            <a:endParaRPr b="0" i="0">
              <a:latin typeface="Asana Math"/>
              <a:cs typeface="Asana Math"/>
            </a:endParaRPr>
          </a:p>
          <a:p>
            <a:pPr>
              <a:defRPr/>
            </a:pPr>
            <a:endParaRPr b="1" i="1">
              <a:latin typeface="Asana Math"/>
              <a:cs typeface="Asana Math"/>
            </a:endParaRPr>
          </a:p>
          <a:p>
            <a:pPr>
              <a:defRPr/>
            </a:pPr>
            <a:endParaRPr b="1" i="1">
              <a:latin typeface="Asana Math"/>
              <a:cs typeface="Asana Math"/>
            </a:endParaRPr>
          </a:p>
          <a:p>
            <a:pPr>
              <a:defRPr/>
            </a:pPr>
            <a:r>
              <a:rPr b="0" i="0">
                <a:latin typeface="Asana Math"/>
                <a:cs typeface="Asana Math"/>
              </a:rPr>
              <a:t>Reformulate as seeking a solution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x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i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=</m:t>
                      </m:r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b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i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 , y=</m:t>
                      </m:r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α</m:t>
                      </m:r>
                    </m:oMath>
                  </m:oMathPara>
                </a14:m>
              </mc:Choice>
              <mc:Fallback/>
            </mc:AlternateContent>
            <a:r>
              <a:rPr b="0" i="0">
                <a:latin typeface="Asana Math"/>
                <a:cs typeface="Asana Math"/>
              </a:rPr>
              <a:t> 		to the unconstrained system</a:t>
            </a:r>
            <a:endParaRPr b="0" i="0">
              <a:latin typeface="Asana Math"/>
              <a:cs typeface="Asana Math"/>
            </a:endParaRPr>
          </a:p>
          <a:p>
            <a:pPr>
              <a:defRPr/>
            </a:pPr>
            <a:endParaRPr b="0" i="0">
              <a:latin typeface="Asana Math"/>
              <a:cs typeface="Asana Math"/>
            </a:endParaRPr>
          </a:p>
          <a:p>
            <a:pPr>
              <a:defRPr/>
            </a:pPr>
            <a:endParaRPr b="0" i="0">
              <a:latin typeface="Asana Math"/>
              <a:cs typeface="Asana Math"/>
            </a:endParaRPr>
          </a:p>
          <a:p>
            <a:pPr>
              <a:defRPr/>
            </a:pPr>
            <a:endParaRPr b="0" i="0">
              <a:latin typeface="Asana Math"/>
              <a:cs typeface="Asana Math"/>
            </a:endParaRPr>
          </a:p>
          <a:p>
            <a:pPr>
              <a:defRPr/>
            </a:pPr>
            <a:endParaRPr b="0" i="0">
              <a:latin typeface="Asana Math"/>
              <a:cs typeface="Asana Math"/>
            </a:endParaRPr>
          </a:p>
          <a:p>
            <a:pPr>
              <a:defRPr/>
            </a:pPr>
            <a:endParaRPr b="0" i="0">
              <a:latin typeface="Asana Math"/>
              <a:cs typeface="Asana Math"/>
            </a:endParaRPr>
          </a:p>
          <a:p>
            <a:pPr>
              <a:defRPr/>
            </a:pPr>
            <a:endParaRPr b="0" i="0">
              <a:latin typeface="Asana Math"/>
              <a:cs typeface="Asana Math"/>
            </a:endParaRPr>
          </a:p>
          <a:p>
            <a:pPr>
              <a:defRPr/>
            </a:pPr>
            <a:r>
              <a:rPr b="0" i="0">
                <a:latin typeface="Asana Math"/>
                <a:cs typeface="Asana Math"/>
              </a:rPr>
              <a:t>This is solvable by solving CVP with lattices</a:t>
            </a:r>
            <a:endParaRPr b="0" i="0">
              <a:latin typeface="Asana Math"/>
              <a:cs typeface="Asana Math"/>
            </a:endParaRPr>
          </a:p>
          <a:p>
            <a:pPr>
              <a:defRPr/>
            </a:pPr>
            <a:r>
              <a:rPr b="0" i="0">
                <a:latin typeface="Asana Math"/>
                <a:cs typeface="Asana Math"/>
              </a:rPr>
              <a:t>It’s easier to solve SVP so express it as an SVP instance</a:t>
            </a:r>
            <a:endParaRPr b="0" i="0">
              <a:latin typeface="Asana Math"/>
              <a:cs typeface="Asana Math"/>
            </a:endParaRPr>
          </a:p>
          <a:p>
            <a:pPr>
              <a:defRPr/>
            </a:pPr>
            <a:endParaRPr b="1" i="1">
              <a:latin typeface="Asana Math"/>
              <a:cs typeface="Asana Math"/>
            </a:endParaRPr>
          </a:p>
        </p:txBody>
      </p:sp>
      <p:sp>
        <p:nvSpPr>
          <p:cNvPr id="88962851" name=""/>
          <p:cNvSpPr txBox="1"/>
          <p:nvPr/>
        </p:nvSpPr>
        <p:spPr bwMode="auto">
          <a:xfrm flipH="0" flipV="0">
            <a:off x="288519" y="4595492"/>
            <a:ext cx="8529019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 lang="it-IT" sz="1800" b="0" i="0" u="none" strike="noStrike" cap="none" spc="0">
              <a:solidFill>
                <a:schemeClr val="tx1"/>
              </a:solidFill>
              <a:latin typeface="Asana Math"/>
              <a:cs typeface="Asana Math"/>
            </a:endParaRPr>
          </a:p>
        </p:txBody>
      </p:sp>
      <p:sp>
        <p:nvSpPr>
          <p:cNvPr id="1485314805" name=""/>
          <p:cNvSpPr txBox="1"/>
          <p:nvPr/>
        </p:nvSpPr>
        <p:spPr bwMode="auto">
          <a:xfrm flipH="0" flipV="0">
            <a:off x="365137" y="4160422"/>
            <a:ext cx="8059758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sp>
        <p:nvSpPr>
          <p:cNvPr id="739969912" name=""/>
          <p:cNvSpPr txBox="1"/>
          <p:nvPr/>
        </p:nvSpPr>
        <p:spPr bwMode="auto">
          <a:xfrm flipH="0" flipV="0">
            <a:off x="83768" y="1429999"/>
            <a:ext cx="8999231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pic>
        <p:nvPicPr>
          <p:cNvPr id="1962801846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2961173" y="4079139"/>
            <a:ext cx="3015730" cy="12275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 flipH="0" flipV="0">
            <a:off x="288520" y="264967"/>
            <a:ext cx="8581042" cy="597673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90000" lnSpcReduction="2000"/>
          </a:bodyPr>
          <a:lstStyle/>
          <a:p>
            <a:pPr algn="l">
              <a:lnSpc>
                <a:spcPct val="100000"/>
              </a:lnSpc>
              <a:defRPr/>
            </a:pPr>
            <a:r>
              <a:rPr lang="it-IT" sz="3600" b="1" i="0" u="none" strike="noStrike" cap="none" spc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ECDSA (Elliptic Curve Digital Signature Algorithm)</a:t>
            </a:r>
            <a:endParaRPr sz="360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410136" y="1384539"/>
            <a:ext cx="8323725" cy="4525962"/>
          </a:xfrm>
        </p:spPr>
        <p:txBody>
          <a:bodyPr/>
          <a:lstStyle/>
          <a:p>
            <a:pPr>
              <a:defRPr/>
            </a:pPr>
            <a:r>
              <a:rPr lang="it-IT">
                <a:latin typeface="Asana Math"/>
                <a:ea typeface="Asana Math"/>
                <a:cs typeface="Asana Math"/>
              </a:rPr>
              <a:t>Parameters: Elliptic curve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/>
                        <a:rPr sz="2200">
                          <a:latin typeface="Cambria Math"/>
                          <a:ea typeface="Cambria Math"/>
                          <a:cs typeface="Cambria Math"/>
                        </a:rPr>
                        <m:t>E</m:t>
                      </m:r>
                    </m:oMath>
                  </m:oMathPara>
                </a14:m>
              </mc:Choice>
              <mc:Fallback/>
            </mc:AlternateContent>
            <a:r>
              <a:rPr lang="it-IT">
                <a:latin typeface="Asana Math"/>
                <a:ea typeface="Asana Math"/>
                <a:cs typeface="Asana Math"/>
              </a:rPr>
              <a:t>,</a:t>
            </a:r>
            <a:r>
              <a:rPr lang="it-IT" sz="2200" b="0" i="0" u="none" strike="noStrike" cap="none" spc="0">
                <a:solidFill>
                  <a:srgbClr val="000000"/>
                </a:solidFill>
                <a:latin typeface="Asana Math"/>
                <a:ea typeface="Asana Math"/>
                <a:cs typeface="Asana Math"/>
              </a:rPr>
              <a:t>generator point</a:t>
            </a:r>
            <a:r>
              <a:rPr lang="it-IT">
                <a:latin typeface="Asana Math"/>
                <a:ea typeface="Asana Math"/>
                <a:cs typeface="Asana Math"/>
              </a:rPr>
              <a:t>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/>
                        <a:rPr sz="2200">
                          <a:latin typeface="Cambria Math"/>
                          <a:ea typeface="Cambria Math"/>
                          <a:cs typeface="Cambria Math"/>
                        </a:rPr>
                        <m:t>G</m:t>
                      </m:r>
                    </m:oMath>
                  </m:oMathPara>
                </a14:m>
              </mc:Choice>
              <mc:Fallback/>
            </mc:AlternateContent>
            <a:r>
              <a:rPr lang="it-IT" sz="2200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 on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/>
                        <a:rPr sz="2200">
                          <a:latin typeface="Cambria Math"/>
                          <a:ea typeface="Cambria Math"/>
                          <a:cs typeface="Cambria Math"/>
                        </a:rPr>
                        <m:t>E</m:t>
                      </m:r>
                    </m:oMath>
                  </m:oMathPara>
                </a14:m>
              </mc:Choice>
              <mc:Fallback/>
            </mc:AlternateContent>
            <a:r>
              <a:rPr lang="it-IT" sz="2200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 </a:t>
            </a:r>
            <a:r>
              <a:rPr lang="it-IT" sz="2200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of order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/>
                        <a:rPr sz="2200">
                          <a:latin typeface="Cambria Math"/>
                          <a:ea typeface="Cambria Math"/>
                          <a:cs typeface="Cambria Math"/>
                        </a:rPr>
                        <m:t>n</m:t>
                      </m:r>
                    </m:oMath>
                  </m:oMathPara>
                </a14:m>
              </mc:Choice>
              <mc:Fallback/>
            </mc:AlternateContent>
            <a:endParaRPr>
              <a:latin typeface="Asana Math"/>
              <a:cs typeface="Asana Math"/>
            </a:endParaRPr>
          </a:p>
          <a:p>
            <a:pPr>
              <a:defRPr/>
            </a:pPr>
            <a:r>
              <a:rPr>
                <a:latin typeface="Asana Math"/>
                <a:ea typeface="Asana Math"/>
                <a:cs typeface="Asana Math"/>
              </a:rPr>
              <a:t>Private Key: integer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i"/>
                        </m:rPr>
                        <a:rPr lang="it-IT" sz="22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d </m:t>
                      </m:r>
                    </m:oMath>
                  </m:oMathPara>
                </a14:m>
              </mc:Choice>
              <mc:Fallback/>
            </mc:AlternateContent>
            <a:endParaRPr sz="2200" u="none" strike="noStrike" cap="none" spc="0">
              <a:solidFill>
                <a:schemeClr val="tx1"/>
              </a:solidFill>
              <a:latin typeface="Asana Math"/>
              <a:cs typeface="Asana Math"/>
            </a:endParaRPr>
          </a:p>
          <a:p>
            <a:pPr>
              <a:defRPr/>
            </a:pPr>
            <a:r>
              <a:rPr>
                <a:latin typeface="Asana Math"/>
                <a:ea typeface="Asana Math"/>
                <a:cs typeface="Asana Math"/>
              </a:rPr>
              <a:t>Public Key: Curve point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i"/>
                        </m:rPr>
                        <a:rPr lang="it-IT" sz="22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Q=dG</m:t>
                      </m:r>
                    </m:oMath>
                  </m:oMathPara>
                </a14:m>
              </mc:Choice>
              <mc:Fallback/>
            </mc:AlternateContent>
            <a:r>
              <a:rPr>
                <a:latin typeface="Asana Math"/>
                <a:ea typeface="Asana Math"/>
                <a:cs typeface="Asana Math"/>
              </a:rPr>
              <a:t>			</a:t>
            </a:r>
            <a:endParaRPr>
              <a:latin typeface="Asana Math"/>
              <a:cs typeface="Asana Math"/>
            </a:endParaRPr>
          </a:p>
          <a:p>
            <a:pPr>
              <a:defRPr/>
            </a:pPr>
            <a:endParaRPr sz="2200">
              <a:latin typeface="Asana Math"/>
              <a:cs typeface="Asana Math"/>
            </a:endParaRPr>
          </a:p>
          <a:p>
            <a:pPr>
              <a:defRPr/>
            </a:pPr>
            <a:r>
              <a:rPr>
                <a:latin typeface="Asana Math"/>
                <a:ea typeface="Asana Math"/>
                <a:cs typeface="Asana Math"/>
              </a:rPr>
              <a:t>Sign message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i"/>
                        </m:rPr>
                        <a:rPr lang="it-IT" sz="22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m</m:t>
                      </m:r>
                    </m:oMath>
                  </m:oMathPara>
                </a14:m>
              </mc:Choice>
              <mc:Fallback/>
            </mc:AlternateContent>
            <a:r>
              <a:rPr>
                <a:latin typeface="Asana Math"/>
                <a:ea typeface="Asana Math"/>
                <a:cs typeface="Asana Math"/>
              </a:rPr>
              <a:t>:</a:t>
            </a:r>
            <a:endParaRPr>
              <a:latin typeface="Asana Math"/>
              <a:cs typeface="Asana Math"/>
            </a:endParaRPr>
          </a:p>
          <a:p>
            <a:pPr marL="727986" lvl="1" indent="-327936">
              <a:buFont typeface="Arial"/>
              <a:buChar char="•"/>
              <a:defRPr/>
            </a:pPr>
            <a:r>
              <a:rPr>
                <a:latin typeface="Asana Math"/>
                <a:ea typeface="Asana Math"/>
                <a:cs typeface="Asana Math"/>
              </a:rPr>
              <a:t>Hash the message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i"/>
                        </m:rPr>
                        <a:rPr lang="it-IT" sz="22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h=H(m)</m:t>
                      </m:r>
                    </m:oMath>
                  </m:oMathPara>
                </a14:m>
              </mc:Choice>
              <mc:Fallback/>
            </mc:AlternateContent>
            <a:r>
              <a:rPr>
                <a:latin typeface="Asana Math"/>
                <a:ea typeface="Asana Math"/>
                <a:cs typeface="Asana Math"/>
              </a:rPr>
              <a:t>	</a:t>
            </a:r>
            <a:endParaRPr>
              <a:latin typeface="Asana Math"/>
              <a:cs typeface="Asana Math"/>
            </a:endParaRPr>
          </a:p>
          <a:p>
            <a:pPr marL="727986" lvl="1" indent="-327936">
              <a:buFont typeface="Arial"/>
              <a:buChar char="•"/>
              <a:defRPr/>
            </a:pPr>
            <a:r>
              <a:rPr>
                <a:latin typeface="Asana Math"/>
                <a:ea typeface="Asana Math"/>
                <a:cs typeface="Asana Math"/>
              </a:rPr>
              <a:t>Randomly pick a nonce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i"/>
                        </m:rPr>
                        <a:rPr lang="it-IT" sz="22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k</m:t>
                      </m:r>
                    </m:oMath>
                  </m:oMathPara>
                </a14:m>
              </mc:Choice>
              <mc:Fallback/>
            </mc:AlternateContent>
            <a:endParaRPr sz="2200" u="none" strike="noStrike" cap="none" spc="0">
              <a:solidFill>
                <a:schemeClr val="tx1"/>
              </a:solidFill>
              <a:latin typeface="Asana Math"/>
              <a:cs typeface="Asana Math"/>
            </a:endParaRPr>
          </a:p>
          <a:p>
            <a:pPr marL="727986" lvl="1" indent="-327936">
              <a:buFont typeface="Arial"/>
              <a:buChar char="•"/>
              <a:defRPr/>
            </a:pPr>
            <a:r>
              <a:rPr>
                <a:latin typeface="Asana Math"/>
                <a:ea typeface="Asana Math"/>
                <a:cs typeface="Asana Math"/>
              </a:rPr>
              <a:t>Compute</a:t>
            </a:r>
            <a:endParaRPr>
              <a:latin typeface="Asana Math"/>
              <a:cs typeface="Asana Math"/>
            </a:endParaRPr>
          </a:p>
          <a:p>
            <a:pPr marL="1128036" lvl="2" indent="-327936">
              <a:buFont typeface="Arial"/>
              <a:buChar char="•"/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i"/>
                        </m:rPr>
                        <a:rPr lang="it-IT" sz="22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r=</m:t>
                      </m:r>
                      <m:sSub>
                        <m:sSubPr>
                          <m:ctrlPr>
                            <a:rPr sz="22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22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(kG)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22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x </m:t>
                          </m:r>
                        </m:sub>
                      </m:sSub>
                      <m:r>
                        <m:rPr>
                          <m:sty m:val="p"/>
                        </m:rPr>
                        <a:rPr lang="it-IT" sz="22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mod </m:t>
                      </m:r>
                      <m:r>
                        <m:rPr>
                          <m:sty m:val="i"/>
                        </m:rPr>
                        <a:rPr lang="it-IT" sz="22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n</m:t>
                      </m:r>
                    </m:oMath>
                  </m:oMathPara>
                </a14:m>
              </mc:Choice>
              <mc:Fallback/>
            </mc:AlternateContent>
            <a:endParaRPr>
              <a:latin typeface="Asana Math"/>
              <a:cs typeface="Asana Math"/>
            </a:endParaRPr>
          </a:p>
          <a:p>
            <a:pPr marL="1128036" lvl="2" indent="-327936">
              <a:buFont typeface="Arial"/>
              <a:buChar char="•"/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i"/>
                        </m:rPr>
                        <a:rPr lang="it-IT" sz="22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s=</m:t>
                      </m:r>
                      <m:sSup>
                        <m:sSupPr>
                          <m:ctrlPr>
                            <a:rPr sz="22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pPr>
                        <m:e>
                          <m:r>
                            <m:rPr>
                              <m:sty m:val="i"/>
                            </m:rPr>
                            <a:rPr sz="22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k</m:t>
                          </m:r>
                        </m:e>
                        <m:sup>
                          <m:r>
                            <m:rPr>
                              <m:sty m:val="i"/>
                            </m:rPr>
                            <a:rPr sz="22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-1</m:t>
                          </m:r>
                        </m:sup>
                      </m:sSup>
                      <m:r>
                        <m:rPr>
                          <m:sty m:val="i"/>
                        </m:rPr>
                        <a:rPr lang="it-IT" sz="22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(h+dr) </m:t>
                      </m:r>
                      <m:r>
                        <m:rPr>
                          <m:sty m:val="p"/>
                        </m:rPr>
                        <a:rPr lang="it-IT" sz="22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mod </m:t>
                      </m:r>
                      <m:r>
                        <m:rPr>
                          <m:sty m:val="i"/>
                        </m:rPr>
                        <a:rPr lang="it-IT" sz="22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n</m:t>
                      </m:r>
                    </m:oMath>
                  </m:oMathPara>
                </a14:m>
              </mc:Choice>
              <mc:Fallback/>
            </mc:AlternateContent>
            <a:endParaRPr>
              <a:latin typeface="Asana Math"/>
              <a:cs typeface="Asana Math"/>
            </a:endParaRPr>
          </a:p>
          <a:p>
            <a:pPr marL="727986" lvl="1" indent="-327936">
              <a:buFont typeface="Arial"/>
              <a:buChar char="•"/>
              <a:defRPr/>
            </a:pPr>
            <a:r>
              <a:rPr>
                <a:latin typeface="Asana Math"/>
                <a:ea typeface="Asana Math"/>
                <a:cs typeface="Asana Math"/>
              </a:rPr>
              <a:t>Signature is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i"/>
                        </m:rPr>
                        <a:rPr lang="it-IT" sz="22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( r , s )</m:t>
                      </m:r>
                    </m:oMath>
                  </m:oMathPara>
                </a14:m>
              </mc:Choice>
              <mc:Fallback/>
            </mc:AlternateContent>
            <a:endParaRPr>
              <a:latin typeface="Asana Math"/>
              <a:cs typeface="Asana Math"/>
            </a:endParaRPr>
          </a:p>
        </p:txBody>
      </p:sp>
      <p:pic>
        <p:nvPicPr>
          <p:cNvPr id="1636462698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9716" y="6272122"/>
            <a:ext cx="3962759" cy="3234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27975717" name="Titolo 1"/>
          <p:cNvSpPr>
            <a:spLocks noGrp="1"/>
          </p:cNvSpPr>
          <p:nvPr>
            <p:ph type="title"/>
          </p:nvPr>
        </p:nvSpPr>
        <p:spPr bwMode="auto">
          <a:xfrm flipH="0" flipV="0">
            <a:off x="288518" y="250083"/>
            <a:ext cx="9238002" cy="761946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 algn="l">
              <a:lnSpc>
                <a:spcPct val="100000"/>
              </a:lnSpc>
              <a:defRPr/>
            </a:pPr>
            <a:r>
              <a:rPr lang="it-IT" sz="3600" b="1" i="0" u="none" strike="noStrike" cap="none" spc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ECDSA as HNP instance</a:t>
            </a:r>
            <a:endParaRPr sz="3600" b="0"/>
          </a:p>
        </p:txBody>
      </p:sp>
      <p:pic>
        <p:nvPicPr>
          <p:cNvPr id="153825055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9713" y="6272119"/>
            <a:ext cx="3962756" cy="323487"/>
          </a:xfrm>
          <a:prstGeom prst="rect">
            <a:avLst/>
          </a:prstGeom>
        </p:spPr>
      </p:pic>
      <p:sp>
        <p:nvSpPr>
          <p:cNvPr id="1542184485" name=""/>
          <p:cNvSpPr/>
          <p:nvPr/>
        </p:nvSpPr>
        <p:spPr bwMode="auto">
          <a:xfrm flipH="0" flipV="0">
            <a:off x="2961172" y="5571031"/>
            <a:ext cx="2931218" cy="427077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 algn="ctr">
              <a:defRPr/>
            </a:pPr>
            <a:endParaRPr sz="2200">
              <a:latin typeface="Cambria Math"/>
              <a:ea typeface="Cambria Math"/>
              <a:cs typeface="Cambria Math"/>
            </a:endParaRPr>
          </a:p>
        </p:txBody>
      </p:sp>
      <p:sp>
        <p:nvSpPr>
          <p:cNvPr id="1462606336" name=""/>
          <p:cNvSpPr txBox="1"/>
          <p:nvPr/>
        </p:nvSpPr>
        <p:spPr bwMode="auto">
          <a:xfrm flipH="0" flipV="0">
            <a:off x="365136" y="1587516"/>
            <a:ext cx="4943835" cy="366117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>
              <a:latin typeface="Cambria Maths"/>
              <a:cs typeface="Cambria Maths"/>
            </a:endParaRPr>
          </a:p>
        </p:txBody>
      </p:sp>
      <p:sp>
        <p:nvSpPr>
          <p:cNvPr id="1341557443" name=""/>
          <p:cNvSpPr txBox="1"/>
          <p:nvPr/>
        </p:nvSpPr>
        <p:spPr bwMode="auto">
          <a:xfrm flipH="0" flipV="0">
            <a:off x="116923" y="1384099"/>
            <a:ext cx="9026069" cy="201203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/>
              <a:t>Formulate the ECDSA key recovery problem as an instance of the Hidden Number Problem and compute the shortest vector of a specially constructed lattice to obtain the solution</a:t>
            </a:r>
            <a:endParaRPr/>
          </a:p>
          <a:p>
            <a:pPr>
              <a:defRPr/>
            </a:pPr>
            <a:endParaRPr/>
          </a:p>
          <a:p>
            <a:pPr>
              <a:defRPr/>
            </a:pPr>
            <a:r>
              <a:rPr/>
              <a:t>Assumption: the attacker has access to multiple signatures and hashes of the messages</a:t>
            </a:r>
            <a:endParaRPr/>
          </a:p>
          <a:p>
            <a:pPr>
              <a:defRPr/>
            </a:pPr>
            <a:endParaRPr/>
          </a:p>
          <a:p>
            <a:pPr>
              <a:defRPr/>
            </a:pPr>
            <a:endParaRPr/>
          </a:p>
          <a:p>
            <a:pPr>
              <a:defRPr/>
            </a:pPr>
            <a:endParaRPr/>
          </a:p>
        </p:txBody>
      </p:sp>
      <p:sp>
        <p:nvSpPr>
          <p:cNvPr id="1477297605" name=""/>
          <p:cNvSpPr txBox="1"/>
          <p:nvPr/>
        </p:nvSpPr>
        <p:spPr bwMode="auto">
          <a:xfrm flipH="0" flipV="0">
            <a:off x="288518" y="4079139"/>
            <a:ext cx="9080269" cy="3661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sp>
        <p:nvSpPr>
          <p:cNvPr id="1824829384" name=""/>
          <p:cNvSpPr txBox="1"/>
          <p:nvPr/>
        </p:nvSpPr>
        <p:spPr bwMode="auto">
          <a:xfrm flipH="0" flipV="0">
            <a:off x="288518" y="4595491"/>
            <a:ext cx="8529018" cy="3661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 lang="it-IT" sz="1800" b="0" i="0" u="none" strike="noStrike" cap="none" spc="0">
              <a:solidFill>
                <a:schemeClr val="tx1"/>
              </a:solidFill>
              <a:latin typeface="Asana Math"/>
              <a:cs typeface="Asana Math"/>
            </a:endParaRPr>
          </a:p>
        </p:txBody>
      </p:sp>
      <p:sp>
        <p:nvSpPr>
          <p:cNvPr id="74908215" name=""/>
          <p:cNvSpPr txBox="1"/>
          <p:nvPr/>
        </p:nvSpPr>
        <p:spPr bwMode="auto">
          <a:xfrm flipH="0" flipV="0">
            <a:off x="365136" y="4160421"/>
            <a:ext cx="8059757" cy="3661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pic>
        <p:nvPicPr>
          <p:cNvPr id="1579944590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179713" y="2835103"/>
            <a:ext cx="4023720" cy="703601"/>
          </a:xfrm>
          <a:prstGeom prst="rect">
            <a:avLst/>
          </a:prstGeom>
        </p:spPr>
      </p:pic>
      <p:pic>
        <p:nvPicPr>
          <p:cNvPr id="1681948959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 flipH="0" flipV="0">
            <a:off x="4712838" y="2615693"/>
            <a:ext cx="3781596" cy="923011"/>
          </a:xfrm>
          <a:prstGeom prst="rect">
            <a:avLst/>
          </a:prstGeom>
        </p:spPr>
      </p:pic>
      <p:pic>
        <p:nvPicPr>
          <p:cNvPr id="1972296348" name=""/>
          <p:cNvPicPr>
            <a:picLocks noChangeAspect="1"/>
          </p:cNvPicPr>
          <p:nvPr/>
        </p:nvPicPr>
        <p:blipFill>
          <a:blip r:embed="rId6"/>
          <a:stretch/>
        </p:blipFill>
        <p:spPr bwMode="auto">
          <a:xfrm>
            <a:off x="1938415" y="4214784"/>
            <a:ext cx="5229225" cy="127634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30902206" name="Titolo 1"/>
          <p:cNvSpPr>
            <a:spLocks noGrp="1"/>
          </p:cNvSpPr>
          <p:nvPr>
            <p:ph type="title"/>
          </p:nvPr>
        </p:nvSpPr>
        <p:spPr bwMode="auto">
          <a:xfrm flipH="0" flipV="0">
            <a:off x="288519" y="250083"/>
            <a:ext cx="9238003" cy="761947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 algn="l">
              <a:lnSpc>
                <a:spcPct val="100000"/>
              </a:lnSpc>
              <a:defRPr/>
            </a:pPr>
            <a:r>
              <a:rPr lang="it-IT" sz="3600" b="1" i="0" u="none" strike="noStrike" cap="none" spc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ECDSA as HNP instance</a:t>
            </a:r>
            <a:endParaRPr sz="3600" b="0"/>
          </a:p>
        </p:txBody>
      </p:sp>
      <p:pic>
        <p:nvPicPr>
          <p:cNvPr id="88248874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9714" y="6272120"/>
            <a:ext cx="3962757" cy="323488"/>
          </a:xfrm>
          <a:prstGeom prst="rect">
            <a:avLst/>
          </a:prstGeom>
        </p:spPr>
      </p:pic>
      <p:sp>
        <p:nvSpPr>
          <p:cNvPr id="442193272" name=""/>
          <p:cNvSpPr/>
          <p:nvPr/>
        </p:nvSpPr>
        <p:spPr bwMode="auto">
          <a:xfrm flipH="0" flipV="0">
            <a:off x="3687404" y="5448128"/>
            <a:ext cx="4667744" cy="640440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 algn="ctr">
              <a:defRPr/>
            </a:pPr>
            <a:r>
              <a:rPr sz="1800" b="1">
                <a:solidFill>
                  <a:srgbClr val="0070C0"/>
                </a:solidFill>
                <a:latin typeface="Asana Math"/>
                <a:ea typeface="Asana Math"/>
                <a:cs typeface="Asana Math"/>
              </a:rPr>
              <a:t>Assumption</a:t>
            </a:r>
            <a:r>
              <a:rPr sz="1800">
                <a:latin typeface="Asana Math"/>
                <a:ea typeface="Asana Math"/>
                <a:cs typeface="Asana Math"/>
              </a:rPr>
              <a:t>: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k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i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r>
              <a:rPr sz="1800">
                <a:latin typeface="Asana Math"/>
                <a:ea typeface="Asana Math"/>
                <a:cs typeface="Asana Math"/>
              </a:rPr>
              <a:t> are small </a:t>
            </a:r>
            <a:endParaRPr sz="1800">
              <a:latin typeface="Asana Math"/>
              <a:ea typeface="Asana Math"/>
              <a:cs typeface="Asana Math"/>
            </a:endParaRPr>
          </a:p>
          <a:p>
            <a:pPr algn="ctr">
              <a:defRPr/>
            </a:pPr>
            <a:r>
              <a:rPr sz="1800">
                <a:latin typeface="Asana Math"/>
                <a:ea typeface="Asana Math"/>
                <a:cs typeface="Asana Math"/>
              </a:rPr>
              <a:t>(which means MSB = 0)</a:t>
            </a:r>
            <a:endParaRPr sz="2200">
              <a:latin typeface="Cambria Math"/>
              <a:ea typeface="Cambria Math"/>
              <a:cs typeface="Cambria Math"/>
            </a:endParaRPr>
          </a:p>
        </p:txBody>
      </p:sp>
      <p:sp>
        <p:nvSpPr>
          <p:cNvPr id="192604271" name=""/>
          <p:cNvSpPr txBox="1"/>
          <p:nvPr/>
        </p:nvSpPr>
        <p:spPr bwMode="auto">
          <a:xfrm flipH="0" flipV="0">
            <a:off x="365137" y="1587517"/>
            <a:ext cx="4943835" cy="3661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>
              <a:latin typeface="Cambria Maths"/>
              <a:cs typeface="Cambria Maths"/>
            </a:endParaRPr>
          </a:p>
        </p:txBody>
      </p:sp>
      <p:sp>
        <p:nvSpPr>
          <p:cNvPr id="491291914" name=""/>
          <p:cNvSpPr txBox="1"/>
          <p:nvPr/>
        </p:nvSpPr>
        <p:spPr bwMode="auto">
          <a:xfrm flipH="0" flipV="0">
            <a:off x="4633451" y="1384099"/>
            <a:ext cx="5573610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latin typeface="Asana Math"/>
                <a:ea typeface="Asana Math"/>
                <a:cs typeface="Asana Math"/>
              </a:rPr>
              <a:t>Construct the lattice basis</a:t>
            </a:r>
            <a:endParaRPr>
              <a:latin typeface="Asana Math"/>
              <a:cs typeface="Asana Math"/>
            </a:endParaRPr>
          </a:p>
        </p:txBody>
      </p:sp>
      <p:sp>
        <p:nvSpPr>
          <p:cNvPr id="1601127461" name=""/>
          <p:cNvSpPr txBox="1"/>
          <p:nvPr/>
        </p:nvSpPr>
        <p:spPr bwMode="auto">
          <a:xfrm flipH="0" flipV="0">
            <a:off x="288519" y="4079139"/>
            <a:ext cx="9080270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sp>
        <p:nvSpPr>
          <p:cNvPr id="863558052" name=""/>
          <p:cNvSpPr txBox="1"/>
          <p:nvPr/>
        </p:nvSpPr>
        <p:spPr bwMode="auto">
          <a:xfrm flipH="0" flipV="0">
            <a:off x="80796" y="3977361"/>
            <a:ext cx="8545218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1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v</m:t>
                          </m:r>
                        </m:e>
                        <m:sub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k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=(</m:t>
                      </m:r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k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,</m:t>
                      </m:r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k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2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,...,</m:t>
                      </m:r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k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m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)</m:t>
                      </m:r>
                    </m:oMath>
                  </m:oMathPara>
                </a14:m>
              </mc:Choice>
              <mc:Fallback/>
            </mc:AlternateContent>
            <a:r>
              <a:rPr lang="it-IT" sz="1800" b="0" i="0" u="none" strike="noStrike" cap="none" spc="0">
                <a:solidFill>
                  <a:schemeClr val="tx1"/>
                </a:solidFill>
                <a:latin typeface="Asana Math"/>
                <a:cs typeface="Asana Math"/>
              </a:rPr>
              <a:t> will be the distance</a:t>
            </a:r>
            <a:endParaRPr lang="it-IT" sz="1800" b="0" i="0" u="none" strike="noStrike" cap="none" spc="0">
              <a:solidFill>
                <a:schemeClr val="tx1"/>
              </a:solidFill>
              <a:latin typeface="Asana Math"/>
              <a:cs typeface="Asana Math"/>
            </a:endParaRPr>
          </a:p>
        </p:txBody>
      </p:sp>
      <p:sp>
        <p:nvSpPr>
          <p:cNvPr id="1739043960" name=""/>
          <p:cNvSpPr txBox="1"/>
          <p:nvPr/>
        </p:nvSpPr>
        <p:spPr bwMode="auto">
          <a:xfrm flipH="0" flipV="0">
            <a:off x="80796" y="3713019"/>
            <a:ext cx="8095397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latin typeface="Asana Math"/>
                <a:ea typeface="Asana Math"/>
                <a:cs typeface="Asana Math"/>
              </a:rPr>
              <a:t>Solve CVP with target vector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1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v</m:t>
                          </m:r>
                        </m:e>
                        <m:sub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t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=(</m:t>
                      </m:r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a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,</m:t>
                      </m:r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a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2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,...,</m:t>
                      </m:r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a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m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)</m:t>
                      </m:r>
                    </m:oMath>
                  </m:oMathPara>
                </a14:m>
              </mc:Choice>
              <mc:Fallback/>
            </mc:AlternateContent>
            <a:r>
              <a:rPr>
                <a:latin typeface="Asana Math"/>
                <a:ea typeface="Asana Math"/>
                <a:cs typeface="Asana Math"/>
              </a:rPr>
              <a:t> using Kannan’s embedding</a:t>
            </a:r>
            <a:endParaRPr>
              <a:latin typeface="Asana Math"/>
              <a:cs typeface="Asana Math"/>
            </a:endParaRPr>
          </a:p>
        </p:txBody>
      </p:sp>
      <p:pic>
        <p:nvPicPr>
          <p:cNvPr id="189830363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179713" y="1384099"/>
            <a:ext cx="3095495" cy="1368260"/>
          </a:xfrm>
          <a:prstGeom prst="rect">
            <a:avLst/>
          </a:prstGeom>
        </p:spPr>
      </p:pic>
      <p:sp>
        <p:nvSpPr>
          <p:cNvPr id="710029007" name=""/>
          <p:cNvSpPr txBox="1"/>
          <p:nvPr/>
        </p:nvSpPr>
        <p:spPr bwMode="auto">
          <a:xfrm flipH="0" flipV="0">
            <a:off x="80796" y="2752360"/>
            <a:ext cx="4765496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latin typeface="Asana Math"/>
                <a:ea typeface="Asana Math"/>
                <a:cs typeface="Asana Math"/>
              </a:rPr>
              <a:t>in unknowns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k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i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r>
              <a:rPr>
                <a:latin typeface="Asana Math"/>
                <a:ea typeface="Asana Math"/>
                <a:cs typeface="Asana Math"/>
              </a:rPr>
              <a:t> ,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d</m:t>
                      </m:r>
                    </m:oMath>
                  </m:oMathPara>
                </a14:m>
              </mc:Choice>
              <mc:Fallback/>
            </mc:AlternateContent>
            <a:r>
              <a:rPr>
                <a:latin typeface="Asana Math"/>
                <a:ea typeface="Asana Math"/>
                <a:cs typeface="Asana Math"/>
              </a:rPr>
              <a:t> where</a:t>
            </a:r>
            <a:r>
              <a:rPr i="1">
                <a:latin typeface="Asana Math"/>
                <a:ea typeface="Asana Math"/>
                <a:cs typeface="Asana Math"/>
              </a:rPr>
              <a:t>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|</m:t>
                      </m:r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k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i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|&lt;B</m:t>
                      </m:r>
                    </m:oMath>
                  </m:oMathPara>
                </a14:m>
              </mc:Choice>
              <mc:Fallback/>
            </mc:AlternateContent>
            <a:r>
              <a:rPr>
                <a:latin typeface="Asana Math"/>
                <a:ea typeface="Asana Math"/>
                <a:cs typeface="Asana Math"/>
              </a:rPr>
              <a:t> </a:t>
            </a:r>
            <a:endParaRPr>
              <a:latin typeface="Asana Math"/>
              <a:cs typeface="Asana Math"/>
            </a:endParaRPr>
          </a:p>
        </p:txBody>
      </p:sp>
      <p:pic>
        <p:nvPicPr>
          <p:cNvPr id="1055527026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 flipH="0" flipV="0">
            <a:off x="4523250" y="1693762"/>
            <a:ext cx="2622071" cy="1526776"/>
          </a:xfrm>
          <a:prstGeom prst="rect">
            <a:avLst/>
          </a:prstGeom>
        </p:spPr>
      </p:pic>
      <p:pic>
        <p:nvPicPr>
          <p:cNvPr id="2138072024" name=""/>
          <p:cNvPicPr>
            <a:picLocks noChangeAspect="1"/>
          </p:cNvPicPr>
          <p:nvPr/>
        </p:nvPicPr>
        <p:blipFill>
          <a:blip r:embed="rId6"/>
          <a:stretch/>
        </p:blipFill>
        <p:spPr bwMode="auto">
          <a:xfrm flipH="0" flipV="0">
            <a:off x="179713" y="4343481"/>
            <a:ext cx="3277247" cy="1783207"/>
          </a:xfrm>
          <a:prstGeom prst="rect">
            <a:avLst/>
          </a:prstGeom>
        </p:spPr>
      </p:pic>
      <p:sp>
        <p:nvSpPr>
          <p:cNvPr id="1640205888" name=""/>
          <p:cNvSpPr txBox="1"/>
          <p:nvPr/>
        </p:nvSpPr>
        <p:spPr bwMode="auto">
          <a:xfrm flipH="0" flipV="0">
            <a:off x="3687404" y="4731774"/>
            <a:ext cx="5912547" cy="466981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1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v</m:t>
                          </m:r>
                        </m:e>
                        <m:sub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k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=(</m:t>
                      </m:r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k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,</m:t>
                      </m:r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k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2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,...,</m:t>
                      </m:r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k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m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,</m:t>
                      </m:r>
                      <m:f>
                        <m:f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fPr>
                        <m:num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Bd</m:t>
                          </m:r>
                        </m:num>
                        <m:den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n</m:t>
                          </m:r>
                        </m:den>
                      </m:f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,B)</m:t>
                      </m:r>
                    </m:oMath>
                  </m:oMathPara>
                </a14:m>
              </mc:Choice>
              <mc:Fallback/>
            </mc:AlternateContent>
            <a:r>
              <a:rPr>
                <a:latin typeface="Asana Math"/>
                <a:ea typeface="Asana Math"/>
                <a:cs typeface="Asana Math"/>
              </a:rPr>
              <a:t> is a short vector in this lattice</a:t>
            </a:r>
            <a:endParaRPr/>
          </a:p>
        </p:txBody>
      </p:sp>
      <p:sp>
        <p:nvSpPr>
          <p:cNvPr id="1560221883" name=""/>
          <p:cNvSpPr txBox="1"/>
          <p:nvPr/>
        </p:nvSpPr>
        <p:spPr bwMode="auto">
          <a:xfrm flipH="0" flipV="0">
            <a:off x="179713" y="3220538"/>
            <a:ext cx="2030298" cy="366119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t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i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=</m:t>
                      </m:r>
                      <m:sSup>
                        <m:sSup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pPr>
                        <m:e>
                          <m:sSub>
                            <m:sSubPr>
                              <m:ctrlPr>
                                <a:rPr sz="1800" b="0" i="1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i"/>
                                </m:rPr>
                                <a:rPr sz="18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s</m:t>
                              </m:r>
                            </m:e>
                            <m:sub>
                              <m:r>
                                <m:rPr>
                                  <m:sty m:val="i"/>
                                </m:rPr>
                                <a:rPr sz="18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i</m:t>
                              </m:r>
                            </m:sub>
                          </m:sSub>
                        </m:e>
                        <m:sup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-1</m:t>
                          </m:r>
                        </m:sup>
                      </m:sSup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r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i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r>
              <a:rPr i="1"/>
              <a:t>          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a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i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=</m:t>
                      </m:r>
                      <m:sSup>
                        <m:sSup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pPr>
                        <m:e>
                          <m:sSub>
                            <m:sSubPr>
                              <m:ctrlPr>
                                <a:rPr sz="1800" b="0" i="1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i"/>
                                </m:rPr>
                                <a:rPr sz="18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s</m:t>
                              </m:r>
                            </m:e>
                            <m:sub>
                              <m:r>
                                <m:rPr>
                                  <m:sty m:val="i"/>
                                </m:rPr>
                                <a:rPr sz="18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i</m:t>
                              </m:r>
                            </m:sub>
                          </m:sSub>
                        </m:e>
                        <m:sup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-1</m:t>
                          </m:r>
                        </m:sup>
                      </m:sSup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h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i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endParaRPr i="1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79488524" name="Titolo 1"/>
          <p:cNvSpPr>
            <a:spLocks noGrp="1"/>
          </p:cNvSpPr>
          <p:nvPr>
            <p:ph type="title"/>
          </p:nvPr>
        </p:nvSpPr>
        <p:spPr bwMode="auto">
          <a:xfrm flipH="0" flipV="0">
            <a:off x="288518" y="250083"/>
            <a:ext cx="9238002" cy="761946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 algn="l">
              <a:lnSpc>
                <a:spcPct val="100000"/>
              </a:lnSpc>
              <a:defRPr/>
            </a:pPr>
            <a:r>
              <a:rPr lang="it-IT" sz="3600" b="1" i="0" u="none" strike="noStrike" cap="none" spc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Known nonzero MSB</a:t>
            </a:r>
            <a:endParaRPr sz="3600" b="0"/>
          </a:p>
        </p:txBody>
      </p:sp>
      <p:pic>
        <p:nvPicPr>
          <p:cNvPr id="657358666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9713" y="6272119"/>
            <a:ext cx="3962756" cy="323487"/>
          </a:xfrm>
          <a:prstGeom prst="rect">
            <a:avLst/>
          </a:prstGeom>
        </p:spPr>
      </p:pic>
      <p:sp>
        <p:nvSpPr>
          <p:cNvPr id="439186723" name=""/>
          <p:cNvSpPr txBox="1"/>
          <p:nvPr/>
        </p:nvSpPr>
        <p:spPr bwMode="auto">
          <a:xfrm flipH="0" flipV="0">
            <a:off x="288518" y="2432476"/>
            <a:ext cx="8099451" cy="257178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latin typeface="Asana Math"/>
                <a:ea typeface="Asana Math"/>
                <a:cs typeface="Asana Math"/>
              </a:rPr>
              <a:t>If MSB of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k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i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r>
              <a:rPr>
                <a:latin typeface="Asana Math"/>
                <a:ea typeface="Asana Math"/>
                <a:cs typeface="Asana Math"/>
              </a:rPr>
              <a:t> are nonzero and known, we can write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k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i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=(</m:t>
                      </m:r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x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i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+</m:t>
                      </m:r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y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i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)</m:t>
                      </m:r>
                    </m:oMath>
                  </m:oMathPara>
                </a14:m>
              </mc:Choice>
              <mc:Fallback/>
            </mc:AlternateContent>
            <a:r>
              <a:rPr>
                <a:latin typeface="Asana Math"/>
                <a:ea typeface="Asana Math"/>
                <a:cs typeface="Asana Math"/>
              </a:rPr>
              <a:t> where</a:t>
            </a:r>
            <a:r>
              <a:rPr i="1">
                <a:latin typeface="Asana Math"/>
                <a:ea typeface="Asana Math"/>
                <a:cs typeface="Asana Math"/>
              </a:rPr>
              <a:t>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x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i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r>
              <a:rPr>
                <a:latin typeface="Asana Math"/>
                <a:ea typeface="Asana Math"/>
                <a:cs typeface="Asana Math"/>
              </a:rPr>
              <a:t> is the leak (left shifted)</a:t>
            </a:r>
            <a:r>
              <a:rPr>
                <a:latin typeface="Asana Math"/>
                <a:ea typeface="Asana Math"/>
                <a:cs typeface="Asana Math"/>
              </a:rPr>
              <a:t> and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|y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i</m:t>
                          </m:r>
                        </m:sub>
                      </m:sSub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|&lt;K</m:t>
                      </m:r>
                    </m:oMath>
                  </m:oMathPara>
                </a14:m>
              </mc:Choice>
              <mc:Fallback/>
            </mc:AlternateContent>
            <a:r>
              <a:rPr>
                <a:latin typeface="Asana Math"/>
                <a:ea typeface="Asana Math"/>
                <a:cs typeface="Asana Math"/>
              </a:rPr>
              <a:t>.</a:t>
            </a:r>
            <a:endParaRPr>
              <a:latin typeface="Asana Math"/>
              <a:cs typeface="Asana Math"/>
            </a:endParaRPr>
          </a:p>
          <a:p>
            <a:pPr>
              <a:defRPr/>
            </a:pPr>
            <a:endParaRPr>
              <a:latin typeface="Asana Math"/>
              <a:cs typeface="Asana Math"/>
            </a:endParaRPr>
          </a:p>
          <a:p>
            <a:pPr>
              <a:defRPr/>
            </a:pPr>
            <a:r>
              <a:rPr>
                <a:latin typeface="Asana Math"/>
                <a:ea typeface="Asana Math"/>
                <a:cs typeface="Asana Math"/>
              </a:rPr>
              <a:t>Then    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/>
                        <a:rPr>
                          <a:latin typeface="Cambria Math"/>
                          <a:ea typeface="Cambria Math"/>
                          <a:cs typeface="Cambria Math"/>
                        </a:rPr>
                        <m:t>k-td-a</m:t>
                      </m:r>
                      <m:r>
                        <m:rPr/>
                        <a:rPr>
                          <a:latin typeface="Cambria Math"/>
                          <a:ea typeface="Cambria Math"/>
                          <a:cs typeface="Cambria Math"/>
                        </a:rPr>
                        <m:t>≡</m:t>
                      </m:r>
                      <m:r>
                        <m:rPr/>
                        <a:rPr>
                          <a:latin typeface="Cambria Math"/>
                          <a:ea typeface="Cambria Math"/>
                          <a:cs typeface="Cambria Math"/>
                        </a:rPr>
                        <m:t>0 </m:t>
                      </m:r>
                      <m:r>
                        <m:rPr>
                          <m:sty m:val="p"/>
                        </m:rPr>
                        <a:rPr>
                          <a:latin typeface="Cambria Math"/>
                          <a:ea typeface="Cambria Math"/>
                          <a:cs typeface="Cambria Math"/>
                        </a:rPr>
                        <m:t>mod</m:t>
                      </m:r>
                      <m:r>
                        <m:rPr>
                          <m:sty m:val="i"/>
                        </m:rPr>
                        <a:rPr>
                          <a:latin typeface="Cambria Math"/>
                          <a:ea typeface="Cambria Math"/>
                          <a:cs typeface="Cambria Math"/>
                        </a:rPr>
                        <m:t> n </m:t>
                      </m:r>
                    </m:oMath>
                  </m:oMathPara>
                </a14:m>
              </mc:Choice>
              <mc:Fallback/>
            </mc:AlternateContent>
            <a:r>
              <a:rPr>
                <a:latin typeface="Asana Math"/>
                <a:ea typeface="Asana Math"/>
                <a:cs typeface="Asana Math"/>
              </a:rPr>
              <a:t>   becomes</a:t>
            </a:r>
            <a:endParaRPr>
              <a:latin typeface="Asana Math"/>
              <a:cs typeface="Asana Math"/>
            </a:endParaRPr>
          </a:p>
          <a:p>
            <a:pPr>
              <a:defRPr/>
            </a:pPr>
            <a:endParaRPr>
              <a:latin typeface="Asana Math"/>
              <a:cs typeface="Asana Math"/>
            </a:endParaRPr>
          </a:p>
          <a:p>
            <a:pPr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(x</m:t>
                      </m:r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+y</m:t>
                      </m:r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)-td-a</m:t>
                      </m:r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≡0 </m:t>
                      </m:r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mod</m:t>
                      </m:r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 n</m:t>
                      </m:r>
                    </m:oMath>
                  </m:oMathPara>
                </a14:m>
              </mc:Choice>
              <mc:Fallback/>
            </mc:AlternateContent>
            <a:endParaRPr i="0">
              <a:latin typeface="Asana Math"/>
              <a:cs typeface="Asana Math"/>
            </a:endParaRPr>
          </a:p>
          <a:p>
            <a:pPr>
              <a:defRPr/>
            </a:pPr>
            <a:endParaRPr i="1">
              <a:latin typeface="Asana Math"/>
              <a:cs typeface="Asana Math"/>
            </a:endParaRPr>
          </a:p>
          <a:p>
            <a:pPr>
              <a:defRPr/>
            </a:pPr>
            <a:r>
              <a:rPr>
                <a:latin typeface="Asana Math"/>
                <a:ea typeface="Asana Math"/>
                <a:cs typeface="Asana Math"/>
              </a:rPr>
              <a:t>						  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y-td-u</m:t>
                      </m:r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≡0</m:t>
                      </m:r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 mod </m:t>
                      </m:r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n</m:t>
                      </m:r>
                    </m:oMath>
                  </m:oMathPara>
                </a14:m>
              </mc:Choice>
              <mc:Fallback/>
            </mc:AlternateContent>
            <a:endParaRPr>
              <a:latin typeface="Asana Math"/>
              <a:cs typeface="Asana Math"/>
            </a:endParaRPr>
          </a:p>
          <a:p>
            <a:pPr>
              <a:defRPr/>
            </a:pPr>
            <a:r>
              <a:rPr>
                <a:latin typeface="Asana Math"/>
                <a:ea typeface="Asana Math"/>
                <a:cs typeface="Asana Math"/>
              </a:rPr>
              <a:t>where 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u=</m:t>
                      </m:r>
                      <m:sSup>
                        <m:sSup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pPr>
                        <m:e>
                          <m:r>
                            <m:rPr>
                              <m:sty m:val="i"/>
                            </m:rPr>
                            <a:rPr lang="it-IT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s</m:t>
                          </m:r>
                        </m:e>
                        <m:sup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-1</m:t>
                          </m:r>
                        </m:sup>
                      </m:sSup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h-x</m:t>
                      </m:r>
                    </m:oMath>
                  </m:oMathPara>
                </a14:m>
              </mc:Choice>
              <mc:Fallback/>
            </mc:AlternateContent>
            <a:endParaRPr>
              <a:latin typeface="Asana Math"/>
              <a:ea typeface="Asana Math"/>
              <a:cs typeface="Asana Math"/>
            </a:endParaRPr>
          </a:p>
        </p:txBody>
      </p:sp>
      <p:sp>
        <p:nvSpPr>
          <p:cNvPr id="557789622" name=""/>
          <p:cNvSpPr txBox="1"/>
          <p:nvPr/>
        </p:nvSpPr>
        <p:spPr bwMode="auto">
          <a:xfrm flipH="0" flipV="0">
            <a:off x="288518" y="4079139"/>
            <a:ext cx="9080269" cy="3661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sp>
        <p:nvSpPr>
          <p:cNvPr id="159972339" name=""/>
          <p:cNvSpPr txBox="1"/>
          <p:nvPr/>
        </p:nvSpPr>
        <p:spPr bwMode="auto">
          <a:xfrm flipH="0" flipV="0">
            <a:off x="288518" y="5213242"/>
            <a:ext cx="4898206" cy="366119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latin typeface="Asana Math"/>
                <a:ea typeface="Asana Math"/>
                <a:cs typeface="Asana Math"/>
              </a:rPr>
              <a:t>This is again an instance of HNP and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y</m:t>
                      </m:r>
                    </m:oMath>
                  </m:oMathPara>
                </a14:m>
              </mc:Choice>
              <mc:Fallback/>
            </mc:AlternateContent>
            <a:r>
              <a:rPr>
                <a:latin typeface="Asana Math"/>
                <a:ea typeface="Asana Math"/>
                <a:cs typeface="Asana Math"/>
              </a:rPr>
              <a:t> is small </a:t>
            </a:r>
            <a:endParaRPr>
              <a:latin typeface="Asana Math"/>
              <a:cs typeface="Asana Math"/>
            </a:endParaRPr>
          </a:p>
        </p:txBody>
      </p:sp>
      <p:pic>
        <p:nvPicPr>
          <p:cNvPr id="131855681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1813639" y="1406352"/>
            <a:ext cx="5516720" cy="96467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7262451" name="Titolo 1"/>
          <p:cNvSpPr>
            <a:spLocks noGrp="1"/>
          </p:cNvSpPr>
          <p:nvPr>
            <p:ph type="title"/>
          </p:nvPr>
        </p:nvSpPr>
        <p:spPr bwMode="auto">
          <a:xfrm flipH="0" flipV="0">
            <a:off x="288518" y="250083"/>
            <a:ext cx="9238002" cy="761946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 algn="l">
              <a:lnSpc>
                <a:spcPct val="100000"/>
              </a:lnSpc>
              <a:defRPr/>
            </a:pPr>
            <a:r>
              <a:rPr lang="it-IT" sz="3600" b="1" i="0" u="none" strike="noStrike" cap="none" spc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Known nonzero LSB</a:t>
            </a:r>
            <a:endParaRPr sz="3600" b="0"/>
          </a:p>
        </p:txBody>
      </p:sp>
      <p:pic>
        <p:nvPicPr>
          <p:cNvPr id="1103626416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9713" y="6272119"/>
            <a:ext cx="3962756" cy="323487"/>
          </a:xfrm>
          <a:prstGeom prst="rect">
            <a:avLst/>
          </a:prstGeom>
        </p:spPr>
      </p:pic>
      <p:sp>
        <p:nvSpPr>
          <p:cNvPr id="2100541994" name=""/>
          <p:cNvSpPr txBox="1"/>
          <p:nvPr/>
        </p:nvSpPr>
        <p:spPr bwMode="auto">
          <a:xfrm flipH="0" flipV="0">
            <a:off x="365136" y="2555379"/>
            <a:ext cx="8119971" cy="2594004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latin typeface="Asana Math"/>
                <a:ea typeface="Asana Math"/>
                <a:cs typeface="Asana Math"/>
              </a:rPr>
              <a:t>If LSB of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k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i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r>
              <a:rPr>
                <a:latin typeface="Asana Math"/>
                <a:ea typeface="Asana Math"/>
                <a:cs typeface="Asana Math"/>
              </a:rPr>
              <a:t> are nonzero and known, we can write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k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i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=(</m:t>
                      </m:r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y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i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+</m:t>
                      </m:r>
                      <m:sSup>
                        <m:sSup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p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2</m:t>
                          </m:r>
                        </m:e>
                        <m:sup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l</m:t>
                          </m:r>
                        </m:sup>
                      </m:sSup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x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i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)</m:t>
                      </m:r>
                    </m:oMath>
                  </m:oMathPara>
                </a14:m>
              </mc:Choice>
              <mc:Fallback/>
            </mc:AlternateContent>
            <a:r>
              <a:rPr>
                <a:latin typeface="Asana Math"/>
                <a:ea typeface="Asana Math"/>
                <a:cs typeface="Asana Math"/>
              </a:rPr>
              <a:t> where</a:t>
            </a:r>
            <a:r>
              <a:rPr i="1">
                <a:latin typeface="Asana Math"/>
                <a:ea typeface="Asana Math"/>
                <a:cs typeface="Asana Math"/>
              </a:rPr>
              <a:t>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x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i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r>
              <a:rPr>
                <a:latin typeface="Asana Math"/>
                <a:ea typeface="Asana Math"/>
                <a:cs typeface="Asana Math"/>
              </a:rPr>
              <a:t> is the leak,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l</m:t>
                      </m:r>
                    </m:oMath>
                  </m:oMathPara>
                </a14:m>
              </mc:Choice>
              <mc:Fallback/>
            </mc:AlternateContent>
            <a:r>
              <a:rPr>
                <a:latin typeface="Asana Math"/>
                <a:ea typeface="Asana Math"/>
                <a:cs typeface="Asana Math"/>
              </a:rPr>
              <a:t> is the size of the leak and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|y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i</m:t>
                          </m:r>
                        </m:sub>
                      </m:sSub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|&lt;K</m:t>
                      </m:r>
                    </m:oMath>
                  </m:oMathPara>
                </a14:m>
              </mc:Choice>
              <mc:Fallback/>
            </mc:AlternateContent>
            <a:r>
              <a:rPr>
                <a:latin typeface="Asana Math"/>
                <a:ea typeface="Asana Math"/>
                <a:cs typeface="Asana Math"/>
              </a:rPr>
              <a:t>.</a:t>
            </a:r>
            <a:endParaRPr>
              <a:latin typeface="Asana Math"/>
              <a:cs typeface="Asana Math"/>
            </a:endParaRPr>
          </a:p>
          <a:p>
            <a:pPr>
              <a:defRPr/>
            </a:pPr>
            <a:endParaRPr>
              <a:latin typeface="Asana Math"/>
              <a:cs typeface="Asana Math"/>
            </a:endParaRPr>
          </a:p>
          <a:p>
            <a:pPr>
              <a:defRPr/>
            </a:pPr>
            <a:r>
              <a:rPr>
                <a:latin typeface="Asana Math"/>
                <a:ea typeface="Asana Math"/>
                <a:cs typeface="Asana Math"/>
              </a:rPr>
              <a:t>Then    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/>
                        <a:rPr>
                          <a:latin typeface="Cambria Math"/>
                          <a:ea typeface="Cambria Math"/>
                          <a:cs typeface="Cambria Math"/>
                        </a:rPr>
                        <m:t>k-td-a</m:t>
                      </m:r>
                      <m:r>
                        <m:rPr/>
                        <a:rPr>
                          <a:latin typeface="Cambria Math"/>
                          <a:ea typeface="Cambria Math"/>
                          <a:cs typeface="Cambria Math"/>
                        </a:rPr>
                        <m:t>≡</m:t>
                      </m:r>
                      <m:r>
                        <m:rPr/>
                        <a:rPr>
                          <a:latin typeface="Cambria Math"/>
                          <a:ea typeface="Cambria Math"/>
                          <a:cs typeface="Cambria Math"/>
                        </a:rPr>
                        <m:t>0 </m:t>
                      </m:r>
                      <m:r>
                        <m:rPr>
                          <m:sty m:val="p"/>
                        </m:rPr>
                        <a:rPr>
                          <a:latin typeface="Cambria Math"/>
                          <a:ea typeface="Cambria Math"/>
                          <a:cs typeface="Cambria Math"/>
                        </a:rPr>
                        <m:t>mod</m:t>
                      </m:r>
                      <m:r>
                        <m:rPr>
                          <m:sty m:val="i"/>
                        </m:rPr>
                        <a:rPr>
                          <a:latin typeface="Cambria Math"/>
                          <a:ea typeface="Cambria Math"/>
                          <a:cs typeface="Cambria Math"/>
                        </a:rPr>
                        <m:t> n </m:t>
                      </m:r>
                    </m:oMath>
                  </m:oMathPara>
                </a14:m>
              </mc:Choice>
              <mc:Fallback/>
            </mc:AlternateContent>
            <a:r>
              <a:rPr>
                <a:latin typeface="Asana Math"/>
                <a:ea typeface="Asana Math"/>
                <a:cs typeface="Asana Math"/>
              </a:rPr>
              <a:t>   becomes</a:t>
            </a:r>
            <a:endParaRPr>
              <a:latin typeface="Asana Math"/>
              <a:cs typeface="Asana Math"/>
            </a:endParaRPr>
          </a:p>
          <a:p>
            <a:pPr>
              <a:defRPr/>
            </a:pPr>
            <a:endParaRPr>
              <a:latin typeface="Asana Math"/>
              <a:cs typeface="Asana Math"/>
            </a:endParaRPr>
          </a:p>
          <a:p>
            <a:pPr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(y</m:t>
                      </m:r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+</m:t>
                      </m:r>
                      <m:sSup>
                        <m:sSup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p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2</m:t>
                          </m:r>
                        </m:e>
                        <m:sup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l</m:t>
                          </m:r>
                        </m:sup>
                      </m:sSup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x)-td-a</m:t>
                      </m:r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≡0 </m:t>
                      </m:r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mod</m:t>
                      </m:r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 n</m:t>
                      </m:r>
                    </m:oMath>
                  </m:oMathPara>
                </a14:m>
              </mc:Choice>
              <mc:Fallback/>
            </mc:AlternateContent>
            <a:endParaRPr i="0">
              <a:latin typeface="Asana Math"/>
              <a:cs typeface="Asana Math"/>
            </a:endParaRPr>
          </a:p>
          <a:p>
            <a:pPr>
              <a:defRPr/>
            </a:pPr>
            <a:endParaRPr i="1">
              <a:latin typeface="Asana Math"/>
              <a:cs typeface="Asana Math"/>
            </a:endParaRPr>
          </a:p>
          <a:p>
            <a:pPr>
              <a:defRPr/>
            </a:pPr>
            <a:r>
              <a:rPr>
                <a:latin typeface="Asana Math"/>
                <a:ea typeface="Asana Math"/>
                <a:cs typeface="Asana Math"/>
              </a:rPr>
              <a:t>						  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y-td-u</m:t>
                      </m:r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≡0</m:t>
                      </m:r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 mod </m:t>
                      </m:r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n</m:t>
                      </m:r>
                    </m:oMath>
                  </m:oMathPara>
                </a14:m>
              </mc:Choice>
              <mc:Fallback/>
            </mc:AlternateContent>
            <a:endParaRPr>
              <a:latin typeface="Asana Math"/>
              <a:cs typeface="Asana Math"/>
            </a:endParaRPr>
          </a:p>
          <a:p>
            <a:pPr>
              <a:defRPr/>
            </a:pPr>
            <a:r>
              <a:rPr>
                <a:latin typeface="Asana Math"/>
                <a:ea typeface="Asana Math"/>
                <a:cs typeface="Asana Math"/>
              </a:rPr>
              <a:t>where 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u=</m:t>
                      </m:r>
                      <m:sSup>
                        <m:sSup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pPr>
                        <m:e>
                          <m:r>
                            <m:rPr>
                              <m:sty m:val="i"/>
                            </m:rPr>
                            <a:rPr lang="it-IT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s</m:t>
                          </m:r>
                        </m:e>
                        <m:sup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-1</m:t>
                          </m:r>
                        </m:sup>
                      </m:sSup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h-</m:t>
                      </m:r>
                      <m:sSup>
                        <m:sSup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p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2</m:t>
                          </m:r>
                        </m:e>
                        <m:sup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l</m:t>
                          </m:r>
                        </m:sup>
                      </m:sSup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x</m:t>
                      </m:r>
                    </m:oMath>
                  </m:oMathPara>
                </a14:m>
              </mc:Choice>
              <mc:Fallback/>
            </mc:AlternateContent>
            <a:endParaRPr>
              <a:latin typeface="Asana Math"/>
              <a:ea typeface="Asana Math"/>
              <a:cs typeface="Asana Math"/>
            </a:endParaRPr>
          </a:p>
        </p:txBody>
      </p:sp>
      <p:sp>
        <p:nvSpPr>
          <p:cNvPr id="1697503505" name=""/>
          <p:cNvSpPr txBox="1"/>
          <p:nvPr/>
        </p:nvSpPr>
        <p:spPr bwMode="auto">
          <a:xfrm flipH="0" flipV="0">
            <a:off x="365136" y="5382234"/>
            <a:ext cx="5554308" cy="366119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latin typeface="Asana Math"/>
                <a:ea typeface="Asana Math"/>
                <a:cs typeface="Asana Math"/>
              </a:rPr>
              <a:t>Once again, solve HNP as before and retrieve the key</a:t>
            </a:r>
            <a:endParaRPr>
              <a:latin typeface="Asana Math"/>
              <a:cs typeface="Asana Math"/>
            </a:endParaRPr>
          </a:p>
        </p:txBody>
      </p:sp>
      <p:pic>
        <p:nvPicPr>
          <p:cNvPr id="362916040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1543567" y="1286700"/>
            <a:ext cx="5197806" cy="126867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8657439" name="Titolo 1"/>
          <p:cNvSpPr>
            <a:spLocks noGrp="1"/>
          </p:cNvSpPr>
          <p:nvPr>
            <p:ph type="title"/>
          </p:nvPr>
        </p:nvSpPr>
        <p:spPr bwMode="auto">
          <a:xfrm flipH="0" flipV="0">
            <a:off x="288518" y="250083"/>
            <a:ext cx="9238002" cy="761946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 algn="l">
              <a:lnSpc>
                <a:spcPct val="100000"/>
              </a:lnSpc>
              <a:defRPr/>
            </a:pPr>
            <a:r>
              <a:rPr lang="it-IT" sz="3600" b="1" i="0" u="none" strike="noStrike" cap="none" spc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Known middle bits</a:t>
            </a:r>
            <a:endParaRPr sz="3600" b="0"/>
          </a:p>
        </p:txBody>
      </p:sp>
      <p:pic>
        <p:nvPicPr>
          <p:cNvPr id="1879430815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9713" y="6272119"/>
            <a:ext cx="3962756" cy="323487"/>
          </a:xfrm>
          <a:prstGeom prst="rect">
            <a:avLst/>
          </a:prstGeom>
        </p:spPr>
      </p:pic>
      <p:sp>
        <p:nvSpPr>
          <p:cNvPr id="1171570602" name=""/>
          <p:cNvSpPr txBox="1"/>
          <p:nvPr/>
        </p:nvSpPr>
        <p:spPr bwMode="auto">
          <a:xfrm flipH="0" flipV="0">
            <a:off x="232016" y="2555379"/>
            <a:ext cx="8910276" cy="366906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latin typeface="Asana Math"/>
                <a:ea typeface="Asana Math"/>
                <a:cs typeface="Asana Math"/>
              </a:rPr>
              <a:t>This is more complex, since we have two unknown chunks of the nonce to recover per signature. A generally larger leak is needed too.</a:t>
            </a:r>
            <a:endParaRPr>
              <a:latin typeface="Asana Math"/>
              <a:ea typeface="Asana Math"/>
              <a:cs typeface="Asana Math"/>
            </a:endParaRPr>
          </a:p>
          <a:p>
            <a:pPr>
              <a:defRPr/>
            </a:pPr>
            <a:r>
              <a:rPr>
                <a:latin typeface="Asana Math"/>
                <a:ea typeface="Asana Math"/>
                <a:cs typeface="Asana Math"/>
              </a:rPr>
              <a:t>Given two signatures generated with the same private key, the nonces satisfy</a:t>
            </a:r>
            <a:endParaRPr>
              <a:latin typeface="Asana Math"/>
              <a:ea typeface="Asana Math"/>
              <a:cs typeface="Asana Math"/>
            </a:endParaRPr>
          </a:p>
          <a:p>
            <a:pPr>
              <a:defRPr/>
            </a:pPr>
            <a:endParaRPr>
              <a:latin typeface="Asana Math"/>
              <a:ea typeface="Asana Math"/>
              <a:cs typeface="Asana Math"/>
            </a:endParaRPr>
          </a:p>
          <a:p>
            <a:pPr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k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i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+t</m:t>
                      </m:r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k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2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+u</m:t>
                      </m:r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≡0</m:t>
                      </m:r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 mod </m:t>
                      </m:r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n</m:t>
                      </m:r>
                    </m:oMath>
                  </m:oMathPara>
                </a14:m>
              </mc:Choice>
              <mc:Fallback/>
            </mc:AlternateContent>
            <a:endParaRPr lang="it-IT" sz="1800" u="none" strike="noStrike" cap="none" spc="0">
              <a:solidFill>
                <a:schemeClr val="tx1"/>
              </a:solidFill>
              <a:latin typeface="Cambria Math"/>
              <a:ea typeface="Cambria Math"/>
              <a:cs typeface="Cambria Math"/>
            </a:endParaRPr>
          </a:p>
          <a:p>
            <a:pPr>
              <a:defRPr/>
            </a:pPr>
            <a:endParaRPr>
              <a:latin typeface="Asana Math"/>
              <a:ea typeface="Asana Math"/>
              <a:cs typeface="Asana Math"/>
            </a:endParaRPr>
          </a:p>
          <a:p>
            <a:pPr>
              <a:defRPr/>
            </a:pPr>
            <a:r>
              <a:rPr>
                <a:latin typeface="Asana Math"/>
                <a:ea typeface="Asana Math"/>
                <a:cs typeface="Asana Math"/>
              </a:rPr>
              <a:t>where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t=-</m:t>
                      </m:r>
                      <m:sSup>
                        <m:sSup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pPr>
                        <m:e>
                          <m:sSub>
                            <m:sSubPr>
                              <m:ctrlPr>
                                <a:rPr sz="1800" b="0" i="1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i"/>
                                </m:rPr>
                                <a:rPr sz="18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s</m:t>
                              </m:r>
                            </m:e>
                            <m:sub>
                              <m:r>
                                <m:rPr>
                                  <m:sty m:val="i"/>
                                </m:rPr>
                                <a:rPr sz="18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1</m:t>
                              </m:r>
                            </m:sub>
                          </m:sSub>
                        </m:e>
                        <m:sup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-1</m:t>
                          </m:r>
                        </m:sup>
                      </m:sSup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s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r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</m:sSub>
                      <m:sSup>
                        <m:sSup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pPr>
                        <m:e>
                          <m:sSub>
                            <m:sSubPr>
                              <m:ctrlPr>
                                <a:rPr sz="1800" b="0" i="1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i"/>
                                </m:rPr>
                                <a:rPr sz="18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r</m:t>
                              </m:r>
                            </m:e>
                            <m:sub>
                              <m:r>
                                <m:rPr>
                                  <m:sty m:val="i"/>
                                </m:rPr>
                                <a:rPr sz="18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2</m:t>
                              </m:r>
                            </m:sub>
                          </m:sSub>
                        </m:e>
                        <m:sup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-1</m:t>
                          </m:r>
                        </m:sup>
                      </m:sSup>
                    </m:oMath>
                  </m:oMathPara>
                </a14:m>
              </mc:Choice>
              <mc:Fallback/>
            </mc:AlternateContent>
            <a:r>
              <a:rPr>
                <a:latin typeface="Asana Math"/>
                <a:ea typeface="Asana Math"/>
                <a:cs typeface="Asana Math"/>
              </a:rPr>
              <a:t> and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u=</m:t>
                      </m:r>
                      <m:sSup>
                        <m:sSup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pPr>
                        <m:e>
                          <m:sSub>
                            <m:sSubPr>
                              <m:ctrlPr>
                                <a:rPr sz="1800" b="0" i="1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i"/>
                                </m:rPr>
                                <a:rPr sz="18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s</m:t>
                              </m:r>
                            </m:e>
                            <m:sub>
                              <m:r>
                                <m:rPr>
                                  <m:sty m:val="i"/>
                                </m:rPr>
                                <a:rPr sz="18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1</m:t>
                              </m:r>
                            </m:sub>
                          </m:sSub>
                        </m:e>
                        <m:sup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-1</m:t>
                          </m:r>
                        </m:sup>
                      </m:sSup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r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h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2</m:t>
                          </m:r>
                        </m:sub>
                      </m:sSub>
                      <m:sSup>
                        <m:sSup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pPr>
                        <m:e>
                          <m:sSub>
                            <m:sSubPr>
                              <m:ctrlPr>
                                <a:rPr sz="1800" b="0" i="1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i"/>
                                </m:rPr>
                                <a:rPr sz="18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r</m:t>
                              </m:r>
                            </m:e>
                            <m:sub>
                              <m:r>
                                <m:rPr>
                                  <m:sty m:val="i"/>
                                </m:rPr>
                                <a:rPr sz="18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2</m:t>
                              </m:r>
                            </m:sub>
                          </m:sSub>
                        </m:e>
                        <m:sup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-1</m:t>
                          </m:r>
                        </m:sup>
                      </m:sSup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-</m:t>
                      </m:r>
                      <m:sSup>
                        <m:sSup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pPr>
                        <m:e>
                          <m:sSub>
                            <m:sSubPr>
                              <m:ctrlPr>
                                <a:rPr sz="1800" b="0" i="1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i"/>
                                </m:rPr>
                                <a:rPr sz="18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s</m:t>
                              </m:r>
                            </m:e>
                            <m:sub>
                              <m:r>
                                <m:rPr>
                                  <m:sty m:val="i"/>
                                </m:rPr>
                                <a:rPr sz="18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1</m:t>
                              </m:r>
                            </m:sub>
                          </m:sSub>
                        </m:e>
                        <m:sup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-1</m:t>
                          </m:r>
                        </m:sup>
                      </m:sSup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h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endParaRPr>
              <a:latin typeface="Asana Math"/>
              <a:ea typeface="Asana Math"/>
              <a:cs typeface="Asana Math"/>
            </a:endParaRPr>
          </a:p>
          <a:p>
            <a:pPr>
              <a:defRPr/>
            </a:pPr>
            <a:endParaRPr>
              <a:latin typeface="Asana Math"/>
              <a:ea typeface="Asana Math"/>
              <a:cs typeface="Asana Math"/>
            </a:endParaRPr>
          </a:p>
          <a:p>
            <a:pPr>
              <a:defRPr/>
            </a:pPr>
            <a:r>
              <a:rPr>
                <a:latin typeface="Asana Math"/>
                <a:ea typeface="Asana Math"/>
                <a:cs typeface="Asana Math"/>
              </a:rPr>
              <a:t>Since we know the middle bits (shifted) of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k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r>
              <a:rPr>
                <a:latin typeface="Asana Math"/>
                <a:ea typeface="Asana Math"/>
                <a:cs typeface="Asana Math"/>
              </a:rPr>
              <a:t> and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k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r>
              <a:rPr>
                <a:latin typeface="Asana Math"/>
                <a:ea typeface="Asana Math"/>
                <a:cs typeface="Asana Math"/>
              </a:rPr>
              <a:t> are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0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a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</m:sSub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 </m:t>
                      </m:r>
                    </m:oMath>
                  </m:oMathPara>
                </a14:m>
              </mc:Choice>
              <mc:Fallback/>
            </mc:AlternateContent>
            <a:r>
              <a:rPr>
                <a:latin typeface="Asana Math"/>
                <a:ea typeface="Asana Math"/>
                <a:cs typeface="Asana Math"/>
              </a:rPr>
              <a:t>and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0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a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r>
              <a:rPr>
                <a:latin typeface="Asana Math"/>
                <a:ea typeface="Asana Math"/>
                <a:cs typeface="Asana Math"/>
              </a:rPr>
              <a:t> respectively, we can write</a:t>
            </a:r>
            <a:endParaRPr>
              <a:latin typeface="Asana Math"/>
              <a:ea typeface="Asana Math"/>
              <a:cs typeface="Asana Math"/>
            </a:endParaRPr>
          </a:p>
          <a:p>
            <a:pPr>
              <a:defRPr/>
            </a:pPr>
            <a:r>
              <a:rPr>
                <a:latin typeface="Asana Math"/>
                <a:ea typeface="Asana Math"/>
                <a:cs typeface="Asana Math"/>
              </a:rPr>
              <a:t>                           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k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=</m:t>
                      </m:r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a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+</m:t>
                      </m:r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b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+</m:t>
                      </m:r>
                      <m:sSup>
                        <m:sSup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p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2</m:t>
                          </m:r>
                        </m:e>
                        <m:sup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l</m:t>
                          </m:r>
                        </m:sup>
                      </m:sSup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c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r>
              <a:rPr>
                <a:latin typeface="Asana Math"/>
                <a:ea typeface="Asana Math"/>
                <a:cs typeface="Asana Math"/>
              </a:rPr>
              <a:t>        and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      </m:t>
                      </m:r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k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2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=</m:t>
                      </m:r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a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2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+</m:t>
                      </m:r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b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2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+</m:t>
                      </m:r>
                      <m:sSup>
                        <m:sSup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p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2</m:t>
                          </m:r>
                        </m:e>
                        <m:sup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l</m:t>
                          </m:r>
                        </m:sup>
                      </m:sSup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c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endParaRPr>
              <a:latin typeface="Asana Math"/>
              <a:ea typeface="Asana Math"/>
              <a:cs typeface="Asana Math"/>
            </a:endParaRPr>
          </a:p>
          <a:p>
            <a:pPr>
              <a:defRPr/>
            </a:pPr>
            <a:r>
              <a:rPr>
                <a:latin typeface="Asana Math"/>
                <a:ea typeface="Asana Math"/>
                <a:cs typeface="Asana Math"/>
              </a:rPr>
              <a:t>where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b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r>
              <a:rPr i="0">
                <a:latin typeface="Asana Math"/>
                <a:ea typeface="Asana Math"/>
                <a:cs typeface="Asana Math"/>
              </a:rPr>
              <a:t>,</a:t>
            </a:r>
            <a:r>
              <a:rPr i="1">
                <a:latin typeface="Asana Math"/>
                <a:ea typeface="Asana Math"/>
                <a:cs typeface="Asana Math"/>
              </a:rPr>
              <a:t>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c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r>
              <a:rPr i="0">
                <a:latin typeface="Asana Math"/>
                <a:ea typeface="Asana Math"/>
                <a:cs typeface="Asana Math"/>
              </a:rPr>
              <a:t>,</a:t>
            </a:r>
            <a:r>
              <a:rPr i="1">
                <a:latin typeface="Asana Math"/>
                <a:ea typeface="Asana Math"/>
                <a:cs typeface="Asana Math"/>
              </a:rPr>
              <a:t>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b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r>
              <a:rPr i="0">
                <a:latin typeface="Asana Math"/>
                <a:ea typeface="Asana Math"/>
                <a:cs typeface="Asana Math"/>
              </a:rPr>
              <a:t>,</a:t>
            </a:r>
            <a:r>
              <a:rPr i="1">
                <a:latin typeface="Asana Math"/>
                <a:ea typeface="Asana Math"/>
                <a:cs typeface="Asana Math"/>
              </a:rPr>
              <a:t>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c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r>
              <a:rPr lang="it-IT" sz="1800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 are unknown but small, less than some bound K and </a:t>
            </a:r>
            <a:r>
              <a:rPr lang="it-IT" sz="1800" b="0" i="1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l</a:t>
            </a:r>
            <a:r>
              <a:rPr lang="it-IT" sz="1800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 is the size of the leak</a:t>
            </a:r>
            <a:endParaRPr>
              <a:latin typeface="Asana Math"/>
              <a:ea typeface="Asana Math"/>
              <a:cs typeface="Asana Math"/>
            </a:endParaRPr>
          </a:p>
        </p:txBody>
      </p:sp>
      <p:sp>
        <p:nvSpPr>
          <p:cNvPr id="646404685" name=""/>
          <p:cNvSpPr txBox="1"/>
          <p:nvPr/>
        </p:nvSpPr>
        <p:spPr bwMode="auto">
          <a:xfrm flipH="0" flipV="0">
            <a:off x="365136" y="5382234"/>
            <a:ext cx="183636" cy="366119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>
              <a:latin typeface="Asana Math"/>
              <a:cs typeface="Asana Math"/>
            </a:endParaRPr>
          </a:p>
        </p:txBody>
      </p:sp>
      <p:pic>
        <p:nvPicPr>
          <p:cNvPr id="1868131010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1810510" y="1279030"/>
            <a:ext cx="5229225" cy="127634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76679622" name="Titolo 1"/>
          <p:cNvSpPr>
            <a:spLocks noGrp="1"/>
          </p:cNvSpPr>
          <p:nvPr>
            <p:ph type="title"/>
          </p:nvPr>
        </p:nvSpPr>
        <p:spPr bwMode="auto">
          <a:xfrm flipH="0" flipV="0">
            <a:off x="288518" y="250083"/>
            <a:ext cx="9238002" cy="761946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 algn="l">
              <a:lnSpc>
                <a:spcPct val="100000"/>
              </a:lnSpc>
              <a:defRPr/>
            </a:pPr>
            <a:r>
              <a:rPr lang="it-IT" sz="3600" b="1" i="0" u="none" strike="noStrike" cap="none" spc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Known middle bits</a:t>
            </a:r>
            <a:endParaRPr sz="3600" b="0"/>
          </a:p>
        </p:txBody>
      </p:sp>
      <p:pic>
        <p:nvPicPr>
          <p:cNvPr id="2030736473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9713" y="6272119"/>
            <a:ext cx="3962756" cy="323487"/>
          </a:xfrm>
          <a:prstGeom prst="rect">
            <a:avLst/>
          </a:prstGeom>
        </p:spPr>
      </p:pic>
      <p:sp>
        <p:nvSpPr>
          <p:cNvPr id="1403395988" name=""/>
          <p:cNvSpPr txBox="1"/>
          <p:nvPr/>
        </p:nvSpPr>
        <p:spPr bwMode="auto">
          <a:xfrm flipH="0" flipV="0">
            <a:off x="365136" y="5382234"/>
            <a:ext cx="183636" cy="366119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>
              <a:latin typeface="Asana Math"/>
              <a:cs typeface="Asana Math"/>
            </a:endParaRPr>
          </a:p>
        </p:txBody>
      </p:sp>
      <p:pic>
        <p:nvPicPr>
          <p:cNvPr id="316297052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2925524" y="1483573"/>
            <a:ext cx="2596366" cy="379955"/>
          </a:xfrm>
          <a:prstGeom prst="rect">
            <a:avLst/>
          </a:prstGeom>
        </p:spPr>
      </p:pic>
      <p:pic>
        <p:nvPicPr>
          <p:cNvPr id="1406529707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 flipH="0" flipV="0">
            <a:off x="1878440" y="1796405"/>
            <a:ext cx="5255839" cy="411106"/>
          </a:xfrm>
          <a:prstGeom prst="rect">
            <a:avLst/>
          </a:prstGeom>
        </p:spPr>
      </p:pic>
      <p:pic>
        <p:nvPicPr>
          <p:cNvPr id="1801384788" name=""/>
          <p:cNvPicPr>
            <a:picLocks noChangeAspect="1"/>
          </p:cNvPicPr>
          <p:nvPr/>
        </p:nvPicPr>
        <p:blipFill>
          <a:blip r:embed="rId6"/>
          <a:stretch/>
        </p:blipFill>
        <p:spPr bwMode="auto">
          <a:xfrm rot="10799990" flipH="1" flipV="1">
            <a:off x="260488" y="2309056"/>
            <a:ext cx="8785496" cy="551660"/>
          </a:xfrm>
          <a:prstGeom prst="rect">
            <a:avLst/>
          </a:prstGeom>
        </p:spPr>
      </p:pic>
      <p:pic>
        <p:nvPicPr>
          <p:cNvPr id="154314595" name=""/>
          <p:cNvPicPr>
            <a:picLocks noChangeAspect="1"/>
          </p:cNvPicPr>
          <p:nvPr/>
        </p:nvPicPr>
        <p:blipFill>
          <a:blip r:embed="rId7"/>
          <a:stretch/>
        </p:blipFill>
        <p:spPr bwMode="auto">
          <a:xfrm flipH="0" flipV="0">
            <a:off x="1463875" y="2916349"/>
            <a:ext cx="6378721" cy="398670"/>
          </a:xfrm>
          <a:prstGeom prst="rect">
            <a:avLst/>
          </a:prstGeom>
        </p:spPr>
      </p:pic>
      <p:sp>
        <p:nvSpPr>
          <p:cNvPr id="547145024" name=""/>
          <p:cNvSpPr/>
          <p:nvPr/>
        </p:nvSpPr>
        <p:spPr bwMode="auto">
          <a:xfrm>
            <a:off x="9736911" y="4708700"/>
            <a:ext cx="2756364" cy="856593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 algn="ctr"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d>
                        <m:dPr>
                          <m:begChr m:val="["/>
                          <m:endChr m:val="]"/>
                          <m:ctrlPr>
                            <a:rPr sz="1800" b="0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dPr>
                        <m:e>
                          <m:m>
                            <m:mPr>
                              <m:baseJc m:val="center"/>
                              <m:cGp/>
                              <m:cGpRule/>
                              <m:cSp/>
                              <m:mcs>
                                <m:mc>
                                  <m:mcPr>
                                    <m:mcJc m:val="center"/>
                                    <m:count m:val="3"/>
                                  </m:mcPr>
                                </m:mc>
                              </m:mcs>
                              <m:plcHide m:val="off"/>
                              <m:rSp/>
                              <m:rSpRule/>
                              <m:ctrlPr>
                                <a:rPr sz="1800" b="0" i="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sty m:val="p"/>
                                  </m:rPr>
                                  <a:rPr sz="1800" u="none" strike="noStrike">
                                    <a:solidFill>
                                      <a:schemeClr val="tx1"/>
                                    </a:solidFill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  <m:t>K</m:t>
                                </m:r>
                              </m:e>
                              <m:e>
                                <m:r>
                                  <m:rPr>
                                    <m:sty m:val="p"/>
                                  </m:rPr>
                                  <a:rPr lang="it-IT" sz="1800" u="none" strike="noStrike" cap="none" spc="0">
                                    <a:solidFill>
                                      <a:schemeClr val="tx1"/>
                                    </a:solidFill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  <m:t>K</m:t>
                                </m:r>
                                <m:sSup>
                                  <m:sSupPr>
                                    <m:ctrlPr>
                                      <a:rPr sz="1800" b="0" i="0" u="none" strike="noStrike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sz="1800" u="none" strike="noStrike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  <m:t>2</m:t>
                                    </m:r>
                                  </m:e>
                                  <m:sup>
                                    <m:r>
                                      <m:rPr>
                                        <m:sty m:val="p"/>
                                      </m:rPr>
                                      <a:rPr sz="1800" u="none" strike="noStrike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  <m:t>l</m:t>
                                    </m:r>
                                  </m:sup>
                                </m:sSup>
                                <m:r>
                                  <m:rPr>
                                    <m:sty m:val="p"/>
                                  </m:rPr>
                                  <a:rPr lang="it-IT" sz="1800" u="none" strike="noStrike" cap="none" spc="0">
                                    <a:solidFill>
                                      <a:schemeClr val="tx1"/>
                                    </a:solidFill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  <m:t>   Kt   Kt</m:t>
                                </m:r>
                                <m:sSup>
                                  <m:sSupPr>
                                    <m:ctrlPr>
                                      <a:rPr sz="1800" b="0" i="0" u="none" strike="noStrike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sz="1800" u="none" strike="noStrike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  <m:t>2</m:t>
                                    </m:r>
                                  </m:e>
                                  <m:sup>
                                    <m:r>
                                      <m:rPr>
                                        <m:sty m:val="p"/>
                                      </m:rPr>
                                      <a:rPr sz="1800" u="none" strike="noStrike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  <m:t>l</m:t>
                                    </m:r>
                                  </m:sup>
                                </m:sSup>
                              </m:e>
                              <m:e>
                                <m:sSup>
                                  <m:sSupPr>
                                    <m:ctrlPr>
                                      <a:rPr sz="1800" b="0" i="0" u="none" strike="noStrike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sz="1800" u="none" strike="noStrike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  <m:t>u</m:t>
                                    </m:r>
                                  </m:e>
                                  <m:sup>
                                    <m:r>
                                      <m:rPr>
                                        <m:sty m:val="p"/>
                                      </m:rPr>
                                      <a:rPr sz="1800" u="none" strike="noStrike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  <m:t>'</m:t>
                                    </m:r>
                                  </m:sup>
                                </m:sSup>
                              </m:e>
                            </m:mr>
                            <m:mr>
                              <m:e>
                                <m:r>
                                  <m:rPr>
                                    <m:sty m:val="p"/>
                                  </m:rPr>
                                  <a:rPr lang="it-IT" sz="1800" u="none" strike="noStrike" cap="none" spc="0">
                                    <a:solidFill>
                                      <a:schemeClr val="tx1"/>
                                    </a:solidFill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  <m:t>⋮</m:t>
                                </m:r>
                              </m:e>
                              <m:e>
                                <m:r>
                                  <m:rPr>
                                    <m:sty m:val="p"/>
                                  </m:rPr>
                                  <a:rPr lang="it-IT" sz="1800" u="none" strike="noStrike" cap="none" spc="0">
                                    <a:solidFill>
                                      <a:schemeClr val="tx1"/>
                                    </a:solidFill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  <m:t> Kn                     </m:t>
                                </m:r>
                              </m:e>
                              <m:e>
                                <m:r>
                                  <m:rPr>
                                    <m:sty m:val="p"/>
                                  </m:rPr>
                                  <a:rPr lang="it-IT" sz="1800" u="none" strike="noStrike" cap="none" spc="0">
                                    <a:solidFill>
                                      <a:schemeClr val="tx1"/>
                                    </a:solidFill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  <m:t>⋮</m:t>
                                </m:r>
                              </m:e>
                            </m:mr>
                            <m:mr>
                              <m:e>
                                <m:r>
                                  <m:rPr/>
                                  <a:rPr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  <m:t/>
                                </m:r>
                              </m:e>
                              <m:e>
                                <m:r>
                                  <m:rPr>
                                    <m:sty m:val="p"/>
                                  </m:rPr>
                                  <a:rPr lang="it-IT" sz="1800" u="none" strike="noStrike" cap="none" spc="0">
                                    <a:solidFill>
                                      <a:schemeClr val="tx1"/>
                                    </a:solidFill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  <m:t/>
                                </m:r>
                              </m:e>
                              <m:e>
                                <m:r>
                                  <m:rPr/>
                                  <a:rPr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  <m:t/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</mc:Choice>
              <mc:Fallback/>
            </mc:AlternateContent>
            <a:endParaRPr>
              <a:latin typeface="Cambria Math"/>
              <a:ea typeface="Cambria Math"/>
              <a:cs typeface="Cambria Math"/>
            </a:endParaRPr>
          </a:p>
        </p:txBody>
      </p:sp>
      <p:pic>
        <p:nvPicPr>
          <p:cNvPr id="194183338" name=""/>
          <p:cNvPicPr>
            <a:picLocks noChangeAspect="1"/>
          </p:cNvPicPr>
          <p:nvPr/>
        </p:nvPicPr>
        <p:blipFill>
          <a:blip r:embed="rId8"/>
          <a:stretch/>
        </p:blipFill>
        <p:spPr bwMode="auto">
          <a:xfrm flipH="0" flipV="0">
            <a:off x="288518" y="3501272"/>
            <a:ext cx="3554044" cy="1275690"/>
          </a:xfrm>
          <a:prstGeom prst="rect">
            <a:avLst/>
          </a:prstGeom>
        </p:spPr>
      </p:pic>
      <p:sp>
        <p:nvSpPr>
          <p:cNvPr id="701830539" name=""/>
          <p:cNvSpPr txBox="1"/>
          <p:nvPr/>
        </p:nvSpPr>
        <p:spPr bwMode="auto">
          <a:xfrm flipH="0" flipV="0">
            <a:off x="3568389" y="3519620"/>
            <a:ext cx="5478674" cy="106715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1600">
                <a:latin typeface="Asana Math"/>
                <a:ea typeface="Asana Math"/>
                <a:cs typeface="Asana Math"/>
              </a:rPr>
              <a:t>Running BKZ on B we obtain a basis containing the vector</a:t>
            </a:r>
            <a:r>
              <a:rPr sz="1600" b="1">
                <a:latin typeface="Asana Math"/>
                <a:ea typeface="Asana Math"/>
                <a:cs typeface="Asana Math"/>
              </a:rPr>
              <a:t>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bi"/>
                        </m:rPr>
                        <a:rPr lang="it-IT" sz="16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v</m:t>
                      </m:r>
                      <m:r>
                        <m:rPr>
                          <m:sty m:val="i"/>
                        </m:rPr>
                        <a:rPr lang="it-IT" sz="16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=(</m:t>
                      </m:r>
                      <m:sSub>
                        <m:sSubPr>
                          <m:ctrlPr>
                            <a:rPr sz="16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6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z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6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6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K, </m:t>
                      </m:r>
                      <m:sSub>
                        <m:sSubPr>
                          <m:ctrlPr>
                            <a:rPr sz="16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6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-z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6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2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6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K, </m:t>
                      </m:r>
                      <m:sSub>
                        <m:sSubPr>
                          <m:ctrlPr>
                            <a:rPr sz="16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6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z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6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3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6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K, </m:t>
                      </m:r>
                      <m:sSub>
                        <m:sSubPr>
                          <m:ctrlPr>
                            <a:rPr sz="16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6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z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6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4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6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K,-</m:t>
                      </m:r>
                      <m:sSub>
                        <m:sSubPr>
                          <m:ctrlPr>
                            <a:rPr sz="16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6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z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6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5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6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)</m:t>
                      </m:r>
                    </m:oMath>
                  </m:oMathPara>
                </a14:m>
              </mc:Choice>
              <mc:Fallback/>
            </mc:AlternateContent>
            <a:endParaRPr sz="1600">
              <a:latin typeface="Asana Math"/>
              <a:cs typeface="Asana Math"/>
            </a:endParaRPr>
          </a:p>
          <a:p>
            <a:pPr>
              <a:defRPr/>
            </a:pPr>
            <a:r>
              <a:rPr sz="1600">
                <a:latin typeface="Asana Math"/>
                <a:ea typeface="Asana Math"/>
                <a:cs typeface="Asana Math"/>
              </a:rPr>
              <a:t>This corresponds to the linear equation</a:t>
            </a:r>
            <a:endParaRPr sz="1600">
              <a:latin typeface="Asana Math"/>
              <a:ea typeface="Asana Math"/>
              <a:cs typeface="Asana Math"/>
            </a:endParaRPr>
          </a:p>
          <a:p>
            <a:pPr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6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6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z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6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sz="16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6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x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6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6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-</m:t>
                      </m:r>
                      <m:sSub>
                        <m:sSubPr>
                          <m:ctrlPr>
                            <a:rPr sz="16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6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z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6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sz="16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6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y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6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6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+</m:t>
                      </m:r>
                      <m:sSub>
                        <m:sSubPr>
                          <m:ctrlPr>
                            <a:rPr sz="16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6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z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6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3</m:t>
                          </m:r>
                        </m:sub>
                      </m:sSub>
                      <m:sSub>
                        <m:sSubPr>
                          <m:ctrlPr>
                            <a:rPr sz="16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6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x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6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2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6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+</m:t>
                      </m:r>
                      <m:sSub>
                        <m:sSubPr>
                          <m:ctrlPr>
                            <a:rPr sz="16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6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z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6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4</m:t>
                          </m:r>
                        </m:sub>
                      </m:sSub>
                      <m:sSub>
                        <m:sSubPr>
                          <m:ctrlPr>
                            <a:rPr sz="16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6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y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6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2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6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-</m:t>
                      </m:r>
                      <m:sSub>
                        <m:sSubPr>
                          <m:ctrlPr>
                            <a:rPr sz="16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6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z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6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5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6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=0</m:t>
                      </m:r>
                    </m:oMath>
                  </m:oMathPara>
                </a14:m>
              </mc:Choice>
              <mc:Fallback/>
            </mc:AlternateContent>
            <a:endParaRPr sz="1600">
              <a:latin typeface="Asana Math"/>
              <a:cs typeface="Asana Math"/>
            </a:endParaRPr>
          </a:p>
        </p:txBody>
      </p:sp>
      <p:sp>
        <p:nvSpPr>
          <p:cNvPr id="58314306" name=""/>
          <p:cNvSpPr txBox="1"/>
          <p:nvPr/>
        </p:nvSpPr>
        <p:spPr bwMode="auto">
          <a:xfrm flipH="0" flipV="0">
            <a:off x="57221" y="4967879"/>
            <a:ext cx="8265749" cy="914760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/>
              <a:t>Do the same for the next three short vectors in the basis, solve the system and retrieve</a:t>
            </a:r>
            <a:endParaRPr/>
          </a:p>
          <a:p>
            <a:pPr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x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 ,</m:t>
                      </m:r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 y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 ,</m:t>
                      </m:r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 x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2</m:t>
                          </m:r>
                        </m:sub>
                      </m:sSub>
                      <m:r>
                        <m:rPr>
                          <m:sty m:val="i"/>
                        </m:rPr>
                        <a:rPr sz="1800" u="none" strike="noStrike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 , </m:t>
                      </m:r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y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endParaRPr sz="1800">
              <a:latin typeface="Asana Math"/>
              <a:cs typeface="Asana Math"/>
            </a:endParaRPr>
          </a:p>
          <a:p>
            <a:pPr>
              <a:defRPr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73260803" name="Titolo 1"/>
          <p:cNvSpPr>
            <a:spLocks noGrp="1"/>
          </p:cNvSpPr>
          <p:nvPr>
            <p:ph type="title"/>
          </p:nvPr>
        </p:nvSpPr>
        <p:spPr bwMode="auto">
          <a:xfrm flipH="0" flipV="0">
            <a:off x="288518" y="250083"/>
            <a:ext cx="9238002" cy="761946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 algn="l">
              <a:lnSpc>
                <a:spcPct val="100000"/>
              </a:lnSpc>
              <a:defRPr/>
            </a:pPr>
            <a:r>
              <a:rPr lang="it-IT" sz="3600" b="1" i="0" u="none" strike="noStrike" cap="none" spc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Generalization of the attack</a:t>
            </a:r>
            <a:endParaRPr sz="3600" b="0"/>
          </a:p>
        </p:txBody>
      </p:sp>
      <p:pic>
        <p:nvPicPr>
          <p:cNvPr id="1943177383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9713" y="6272119"/>
            <a:ext cx="3962756" cy="323487"/>
          </a:xfrm>
          <a:prstGeom prst="rect">
            <a:avLst/>
          </a:prstGeom>
        </p:spPr>
      </p:pic>
      <p:sp>
        <p:nvSpPr>
          <p:cNvPr id="1716610998" name=""/>
          <p:cNvSpPr txBox="1"/>
          <p:nvPr/>
        </p:nvSpPr>
        <p:spPr bwMode="auto">
          <a:xfrm flipH="0" flipV="0">
            <a:off x="365136" y="5382234"/>
            <a:ext cx="183636" cy="366119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>
              <a:latin typeface="Asana Math"/>
              <a:cs typeface="Asana Math"/>
            </a:endParaRPr>
          </a:p>
        </p:txBody>
      </p:sp>
      <p:sp>
        <p:nvSpPr>
          <p:cNvPr id="1226228996" name=""/>
          <p:cNvSpPr/>
          <p:nvPr/>
        </p:nvSpPr>
        <p:spPr bwMode="auto">
          <a:xfrm>
            <a:off x="9736911" y="4708700"/>
            <a:ext cx="2756364" cy="856593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 algn="ctr"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d>
                        <m:dPr>
                          <m:begChr m:val="["/>
                          <m:endChr m:val="]"/>
                          <m:ctrlPr>
                            <a:rPr sz="1800" b="0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dPr>
                        <m:e>
                          <m:m>
                            <m:mPr>
                              <m:baseJc m:val="center"/>
                              <m:cGp/>
                              <m:cGpRule/>
                              <m:cSp/>
                              <m:mcs>
                                <m:mc>
                                  <m:mcPr>
                                    <m:mcJc m:val="center"/>
                                    <m:count m:val="3"/>
                                  </m:mcPr>
                                </m:mc>
                              </m:mcs>
                              <m:plcHide m:val="off"/>
                              <m:rSp/>
                              <m:rSpRule/>
                              <m:ctrlPr>
                                <a:rPr sz="1800" b="0" i="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sty m:val="p"/>
                                  </m:rPr>
                                  <a:rPr sz="1800" u="none" strike="noStrike">
                                    <a:solidFill>
                                      <a:schemeClr val="tx1"/>
                                    </a:solidFill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  <m:t>K</m:t>
                                </m:r>
                              </m:e>
                              <m:e>
                                <m:r>
                                  <m:rPr>
                                    <m:sty m:val="p"/>
                                  </m:rPr>
                                  <a:rPr lang="it-IT" sz="1800" u="none" strike="noStrike" cap="none" spc="0">
                                    <a:solidFill>
                                      <a:schemeClr val="tx1"/>
                                    </a:solidFill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  <m:t>K</m:t>
                                </m:r>
                                <m:sSup>
                                  <m:sSupPr>
                                    <m:ctrlPr>
                                      <a:rPr sz="1800" b="0" i="0" u="none" strike="noStrike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sz="1800" u="none" strike="noStrike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  <m:t>2</m:t>
                                    </m:r>
                                  </m:e>
                                  <m:sup>
                                    <m:r>
                                      <m:rPr>
                                        <m:sty m:val="p"/>
                                      </m:rPr>
                                      <a:rPr sz="1800" u="none" strike="noStrike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  <m:t>l</m:t>
                                    </m:r>
                                  </m:sup>
                                </m:sSup>
                                <m:r>
                                  <m:rPr>
                                    <m:sty m:val="p"/>
                                  </m:rPr>
                                  <a:rPr lang="it-IT" sz="1800" u="none" strike="noStrike" cap="none" spc="0">
                                    <a:solidFill>
                                      <a:schemeClr val="tx1"/>
                                    </a:solidFill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  <m:t>   Kt   Kt</m:t>
                                </m:r>
                                <m:sSup>
                                  <m:sSupPr>
                                    <m:ctrlPr>
                                      <a:rPr sz="1800" b="0" i="0" u="none" strike="noStrike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sz="1800" u="none" strike="noStrike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  <m:t>2</m:t>
                                    </m:r>
                                  </m:e>
                                  <m:sup>
                                    <m:r>
                                      <m:rPr>
                                        <m:sty m:val="p"/>
                                      </m:rPr>
                                      <a:rPr sz="1800" u="none" strike="noStrike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  <m:t>l</m:t>
                                    </m:r>
                                  </m:sup>
                                </m:sSup>
                              </m:e>
                              <m:e>
                                <m:sSup>
                                  <m:sSupPr>
                                    <m:ctrlPr>
                                      <a:rPr sz="1800" b="0" i="0" u="none" strike="noStrike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sz="1800" u="none" strike="noStrike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  <m:t>u</m:t>
                                    </m:r>
                                  </m:e>
                                  <m:sup>
                                    <m:r>
                                      <m:rPr>
                                        <m:sty m:val="p"/>
                                      </m:rPr>
                                      <a:rPr sz="1800" u="none" strike="noStrike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  <m:t>'</m:t>
                                    </m:r>
                                  </m:sup>
                                </m:sSup>
                              </m:e>
                            </m:mr>
                            <m:mr>
                              <m:e>
                                <m:r>
                                  <m:rPr>
                                    <m:sty m:val="p"/>
                                  </m:rPr>
                                  <a:rPr lang="it-IT" sz="1800" u="none" strike="noStrike" cap="none" spc="0">
                                    <a:solidFill>
                                      <a:schemeClr val="tx1"/>
                                    </a:solidFill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  <m:t>⋮</m:t>
                                </m:r>
                              </m:e>
                              <m:e>
                                <m:r>
                                  <m:rPr>
                                    <m:sty m:val="p"/>
                                  </m:rPr>
                                  <a:rPr lang="it-IT" sz="1800" u="none" strike="noStrike" cap="none" spc="0">
                                    <a:solidFill>
                                      <a:schemeClr val="tx1"/>
                                    </a:solidFill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  <m:t> Kn                     </m:t>
                                </m:r>
                              </m:e>
                              <m:e>
                                <m:r>
                                  <m:rPr>
                                    <m:sty m:val="p"/>
                                  </m:rPr>
                                  <a:rPr lang="it-IT" sz="1800" u="none" strike="noStrike" cap="none" spc="0">
                                    <a:solidFill>
                                      <a:schemeClr val="tx1"/>
                                    </a:solidFill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  <m:t>⋮</m:t>
                                </m:r>
                              </m:e>
                            </m:mr>
                            <m:mr>
                              <m:e>
                                <m:r>
                                  <m:rPr/>
                                  <a:rPr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  <m:t/>
                                </m:r>
                              </m:e>
                              <m:e>
                                <m:r>
                                  <m:rPr>
                                    <m:sty m:val="p"/>
                                  </m:rPr>
                                  <a:rPr lang="it-IT" sz="1800" u="none" strike="noStrike" cap="none" spc="0">
                                    <a:solidFill>
                                      <a:schemeClr val="tx1"/>
                                    </a:solidFill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  <m:t/>
                                </m:r>
                              </m:e>
                              <m:e>
                                <m:r>
                                  <m:rPr/>
                                  <a:rPr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  <m:t/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</mc:Choice>
              <mc:Fallback/>
            </mc:AlternateContent>
            <a:endParaRPr>
              <a:latin typeface="Cambria Math"/>
              <a:ea typeface="Cambria Math"/>
              <a:cs typeface="Cambria Math"/>
            </a:endParaRPr>
          </a:p>
        </p:txBody>
      </p:sp>
      <p:sp>
        <p:nvSpPr>
          <p:cNvPr id="109647943" name=""/>
          <p:cNvSpPr txBox="1"/>
          <p:nvPr/>
        </p:nvSpPr>
        <p:spPr bwMode="auto">
          <a:xfrm flipH="0" flipV="0">
            <a:off x="3568389" y="3519620"/>
            <a:ext cx="5479034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sp>
        <p:nvSpPr>
          <p:cNvPr id="1508425655" name=""/>
          <p:cNvSpPr txBox="1"/>
          <p:nvPr/>
        </p:nvSpPr>
        <p:spPr bwMode="auto">
          <a:xfrm flipH="0" flipV="0">
            <a:off x="57221" y="4967879"/>
            <a:ext cx="183636" cy="366119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sp>
        <p:nvSpPr>
          <p:cNvPr id="1939570585" name=""/>
          <p:cNvSpPr txBox="1"/>
          <p:nvPr/>
        </p:nvSpPr>
        <p:spPr bwMode="auto">
          <a:xfrm flipH="0" flipV="0">
            <a:off x="259928" y="1592035"/>
            <a:ext cx="8518071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sp>
        <p:nvSpPr>
          <p:cNvPr id="1383914538" name=""/>
          <p:cNvSpPr txBox="1"/>
          <p:nvPr/>
        </p:nvSpPr>
        <p:spPr bwMode="auto">
          <a:xfrm flipH="0" flipV="0">
            <a:off x="223186" y="1775095"/>
            <a:ext cx="8591555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latin typeface="Asana Math"/>
                <a:ea typeface="Asana Math"/>
                <a:cs typeface="Asana Math"/>
              </a:rPr>
              <a:t>It is possible to retrieve the key starting from chunks of bits in arbitrary positions of the nonce solving an instance of the Extended Hidden Number Problem</a:t>
            </a:r>
            <a:endParaRPr>
              <a:latin typeface="Asana Math"/>
              <a:cs typeface="Asana Math"/>
            </a:endParaRPr>
          </a:p>
        </p:txBody>
      </p:sp>
      <p:pic>
        <p:nvPicPr>
          <p:cNvPr id="1966234025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563856" y="2878952"/>
            <a:ext cx="7910215" cy="128133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73569175" name="Titolo 1"/>
          <p:cNvSpPr>
            <a:spLocks noGrp="1"/>
          </p:cNvSpPr>
          <p:nvPr>
            <p:ph type="title"/>
          </p:nvPr>
        </p:nvSpPr>
        <p:spPr bwMode="auto">
          <a:xfrm flipH="0" flipV="0">
            <a:off x="288518" y="250083"/>
            <a:ext cx="9238002" cy="761946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 algn="l">
              <a:lnSpc>
                <a:spcPct val="100000"/>
              </a:lnSpc>
              <a:defRPr/>
            </a:pPr>
            <a:r>
              <a:rPr lang="it-IT" sz="3600" b="1" i="0" u="none" strike="noStrike" cap="none" spc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References</a:t>
            </a:r>
            <a:endParaRPr sz="3600" b="0"/>
          </a:p>
        </p:txBody>
      </p:sp>
      <p:pic>
        <p:nvPicPr>
          <p:cNvPr id="1701074959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9713" y="6272119"/>
            <a:ext cx="3962756" cy="323487"/>
          </a:xfrm>
          <a:prstGeom prst="rect">
            <a:avLst/>
          </a:prstGeom>
        </p:spPr>
      </p:pic>
      <p:sp>
        <p:nvSpPr>
          <p:cNvPr id="317144840" name=""/>
          <p:cNvSpPr txBox="1"/>
          <p:nvPr/>
        </p:nvSpPr>
        <p:spPr bwMode="auto">
          <a:xfrm flipH="0" flipV="0">
            <a:off x="365136" y="5382234"/>
            <a:ext cx="183636" cy="366119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>
              <a:latin typeface="Asana Math"/>
              <a:cs typeface="Asana Math"/>
            </a:endParaRPr>
          </a:p>
        </p:txBody>
      </p:sp>
      <p:sp>
        <p:nvSpPr>
          <p:cNvPr id="1076253596" name=""/>
          <p:cNvSpPr/>
          <p:nvPr/>
        </p:nvSpPr>
        <p:spPr bwMode="auto">
          <a:xfrm>
            <a:off x="9736911" y="4708700"/>
            <a:ext cx="2756364" cy="856593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 algn="ctr"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d>
                        <m:dPr>
                          <m:begChr m:val="["/>
                          <m:endChr m:val="]"/>
                          <m:ctrlPr>
                            <a:rPr sz="1800" b="0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dPr>
                        <m:e>
                          <m:m>
                            <m:mPr>
                              <m:baseJc m:val="center"/>
                              <m:cGp/>
                              <m:cGpRule/>
                              <m:cSp/>
                              <m:mcs>
                                <m:mc>
                                  <m:mcPr>
                                    <m:mcJc m:val="center"/>
                                    <m:count m:val="3"/>
                                  </m:mcPr>
                                </m:mc>
                              </m:mcs>
                              <m:plcHide m:val="off"/>
                              <m:rSp/>
                              <m:rSpRule/>
                              <m:ctrlPr>
                                <a:rPr sz="1800" b="0" i="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sty m:val="p"/>
                                  </m:rPr>
                                  <a:rPr sz="1800" u="none" strike="noStrike">
                                    <a:solidFill>
                                      <a:schemeClr val="tx1"/>
                                    </a:solidFill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  <m:t>K</m:t>
                                </m:r>
                              </m:e>
                              <m:e>
                                <m:r>
                                  <m:rPr>
                                    <m:sty m:val="p"/>
                                  </m:rPr>
                                  <a:rPr lang="it-IT" sz="1800" u="none" strike="noStrike" cap="none" spc="0">
                                    <a:solidFill>
                                      <a:schemeClr val="tx1"/>
                                    </a:solidFill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  <m:t>K</m:t>
                                </m:r>
                                <m:sSup>
                                  <m:sSupPr>
                                    <m:ctrlPr>
                                      <a:rPr sz="1800" b="0" i="0" u="none" strike="noStrike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sz="1800" u="none" strike="noStrike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  <m:t>2</m:t>
                                    </m:r>
                                  </m:e>
                                  <m:sup>
                                    <m:r>
                                      <m:rPr>
                                        <m:sty m:val="p"/>
                                      </m:rPr>
                                      <a:rPr sz="1800" u="none" strike="noStrike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  <m:t>l</m:t>
                                    </m:r>
                                  </m:sup>
                                </m:sSup>
                                <m:r>
                                  <m:rPr>
                                    <m:sty m:val="p"/>
                                  </m:rPr>
                                  <a:rPr lang="it-IT" sz="1800" u="none" strike="noStrike" cap="none" spc="0">
                                    <a:solidFill>
                                      <a:schemeClr val="tx1"/>
                                    </a:solidFill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  <m:t>   Kt   Kt</m:t>
                                </m:r>
                                <m:sSup>
                                  <m:sSupPr>
                                    <m:ctrlPr>
                                      <a:rPr sz="1800" b="0" i="0" u="none" strike="noStrike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sz="1800" u="none" strike="noStrike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  <m:t>2</m:t>
                                    </m:r>
                                  </m:e>
                                  <m:sup>
                                    <m:r>
                                      <m:rPr>
                                        <m:sty m:val="p"/>
                                      </m:rPr>
                                      <a:rPr sz="1800" u="none" strike="noStrike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  <m:t>l</m:t>
                                    </m:r>
                                  </m:sup>
                                </m:sSup>
                              </m:e>
                              <m:e>
                                <m:sSup>
                                  <m:sSupPr>
                                    <m:ctrlPr>
                                      <a:rPr sz="1800" b="0" i="0" u="none" strike="noStrike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sz="1800" u="none" strike="noStrike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  <m:t>u</m:t>
                                    </m:r>
                                  </m:e>
                                  <m:sup>
                                    <m:r>
                                      <m:rPr>
                                        <m:sty m:val="p"/>
                                      </m:rPr>
                                      <a:rPr sz="1800" u="none" strike="noStrike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  <m:t>'</m:t>
                                    </m:r>
                                  </m:sup>
                                </m:sSup>
                              </m:e>
                            </m:mr>
                            <m:mr>
                              <m:e>
                                <m:r>
                                  <m:rPr>
                                    <m:sty m:val="p"/>
                                  </m:rPr>
                                  <a:rPr lang="it-IT" sz="1800" u="none" strike="noStrike" cap="none" spc="0">
                                    <a:solidFill>
                                      <a:schemeClr val="tx1"/>
                                    </a:solidFill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  <m:t>⋮</m:t>
                                </m:r>
                              </m:e>
                              <m:e>
                                <m:r>
                                  <m:rPr>
                                    <m:sty m:val="p"/>
                                  </m:rPr>
                                  <a:rPr lang="it-IT" sz="1800" u="none" strike="noStrike" cap="none" spc="0">
                                    <a:solidFill>
                                      <a:schemeClr val="tx1"/>
                                    </a:solidFill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  <m:t> Kn                     </m:t>
                                </m:r>
                              </m:e>
                              <m:e>
                                <m:r>
                                  <m:rPr>
                                    <m:sty m:val="p"/>
                                  </m:rPr>
                                  <a:rPr lang="it-IT" sz="1800" u="none" strike="noStrike" cap="none" spc="0">
                                    <a:solidFill>
                                      <a:schemeClr val="tx1"/>
                                    </a:solidFill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  <m:t>⋮</m:t>
                                </m:r>
                              </m:e>
                            </m:mr>
                            <m:mr>
                              <m:e>
                                <m:r>
                                  <m:rPr/>
                                  <a:rPr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  <m:t/>
                                </m:r>
                              </m:e>
                              <m:e>
                                <m:r>
                                  <m:rPr>
                                    <m:sty m:val="p"/>
                                  </m:rPr>
                                  <a:rPr lang="it-IT" sz="1800" u="none" strike="noStrike" cap="none" spc="0">
                                    <a:solidFill>
                                      <a:schemeClr val="tx1"/>
                                    </a:solidFill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  <m:t/>
                                </m:r>
                              </m:e>
                              <m:e>
                                <m:r>
                                  <m:rPr/>
                                  <a:rPr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  <m:t/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</mc:Choice>
              <mc:Fallback/>
            </mc:AlternateContent>
            <a:endParaRPr>
              <a:latin typeface="Cambria Math"/>
              <a:ea typeface="Cambria Math"/>
              <a:cs typeface="Cambria Math"/>
            </a:endParaRPr>
          </a:p>
        </p:txBody>
      </p:sp>
      <p:sp>
        <p:nvSpPr>
          <p:cNvPr id="474672023" name=""/>
          <p:cNvSpPr txBox="1"/>
          <p:nvPr/>
        </p:nvSpPr>
        <p:spPr bwMode="auto">
          <a:xfrm flipH="0" flipV="0">
            <a:off x="3568389" y="3519620"/>
            <a:ext cx="5479034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sp>
        <p:nvSpPr>
          <p:cNvPr id="293753793" name=""/>
          <p:cNvSpPr txBox="1"/>
          <p:nvPr/>
        </p:nvSpPr>
        <p:spPr bwMode="auto">
          <a:xfrm flipH="0" flipV="0">
            <a:off x="57221" y="4967879"/>
            <a:ext cx="183636" cy="366119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sp>
        <p:nvSpPr>
          <p:cNvPr id="1117826706" name=""/>
          <p:cNvSpPr txBox="1"/>
          <p:nvPr/>
        </p:nvSpPr>
        <p:spPr bwMode="auto">
          <a:xfrm flipH="0" flipV="0">
            <a:off x="259928" y="1592035"/>
            <a:ext cx="8518071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sp>
        <p:nvSpPr>
          <p:cNvPr id="1724284074" name=""/>
          <p:cNvSpPr txBox="1"/>
          <p:nvPr/>
        </p:nvSpPr>
        <p:spPr bwMode="auto">
          <a:xfrm flipH="0" flipV="0">
            <a:off x="223186" y="1775095"/>
            <a:ext cx="8613515" cy="20120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marL="283879" indent="-283879">
              <a:buFont typeface="Arial"/>
              <a:buChar char="•"/>
              <a:defRPr/>
            </a:pPr>
            <a:r>
              <a:rPr u="sng">
                <a:solidFill>
                  <a:schemeClr val="hlink"/>
                </a:solidFill>
                <a:hlinkClick r:id="rId4" tooltip="https://cic.iacr.org/p/1/1/28/pdf"/>
              </a:rPr>
              <a:t>Survey: Recovering cryptographic keys from partial information</a:t>
            </a:r>
            <a:endParaRPr>
              <a:latin typeface="Asana Math"/>
              <a:ea typeface="Asana Math"/>
              <a:cs typeface="Asana Math"/>
            </a:endParaRPr>
          </a:p>
          <a:p>
            <a:pPr marL="283879" indent="-283879">
              <a:buFont typeface="Arial"/>
              <a:buChar char="•"/>
              <a:defRPr/>
            </a:pPr>
            <a:r>
              <a:rPr u="sng">
                <a:solidFill>
                  <a:schemeClr val="hlink"/>
                </a:solidFill>
                <a:hlinkClick r:id="rId5" tooltip="https://eprint.iacr.org/2019/023.pdf"/>
              </a:rPr>
              <a:t>Biased Nonce Sense: Lattice Attacks against Weak ECDSA Signatures in Cryptocurrencies</a:t>
            </a:r>
            <a:endParaRPr>
              <a:latin typeface="Asana Math"/>
              <a:ea typeface="Asana Math"/>
              <a:cs typeface="Asana Math"/>
            </a:endParaRPr>
          </a:p>
          <a:p>
            <a:pPr marL="283879" indent="-283879">
              <a:buFont typeface="Arial"/>
              <a:buChar char="•"/>
              <a:defRPr/>
            </a:pPr>
            <a:r>
              <a:rPr u="sng">
                <a:solidFill>
                  <a:schemeClr val="hlink"/>
                </a:solidFill>
                <a:hlinkClick r:id="rId6" tooltip="https://tches.iacr.org/index.php/TCHES/article/download/7337/6509/"/>
              </a:rPr>
              <a:t>Return of the Hidden Number Problem</a:t>
            </a:r>
            <a:endParaRPr>
              <a:latin typeface="Asana Math"/>
              <a:ea typeface="Asana Math"/>
              <a:cs typeface="Asana Math"/>
            </a:endParaRPr>
          </a:p>
          <a:p>
            <a:pPr marL="283879" indent="-283879">
              <a:buFont typeface="Arial"/>
              <a:buChar char="•"/>
              <a:defRPr/>
            </a:pPr>
            <a:r>
              <a:rPr u="sng">
                <a:solidFill>
                  <a:schemeClr val="hlink"/>
                </a:solidFill>
                <a:hlinkClick r:id="rId7" tooltip="https://tches.iacr.org/index.php/TCHES/article/view/10294/9744"/>
              </a:rPr>
              <a:t>Improved Attacks on (EC)DSA with Nonce Leakage by by Lattice Sieving</a:t>
            </a:r>
            <a:endParaRPr>
              <a:latin typeface="Asana Math"/>
              <a:ea typeface="Asana Math"/>
              <a:cs typeface="Asana Math"/>
            </a:endParaRPr>
          </a:p>
          <a:p>
            <a:pPr marL="283879" indent="-283879">
              <a:buFont typeface="Arial"/>
              <a:buChar char="•"/>
              <a:defRPr/>
            </a:pPr>
            <a:r>
              <a:rPr u="sng">
                <a:solidFill>
                  <a:schemeClr val="hlink"/>
                </a:solidFill>
                <a:hlinkClick r:id="rId8" tooltip="https://eprint.iacr.org/2023/032.pdf"/>
              </a:rPr>
              <a:t>A Gentle Tutorial for Lattice-Based Cryptanalysis</a:t>
            </a:r>
            <a:endParaRPr>
              <a:latin typeface="Asana Math"/>
              <a:ea typeface="Asana Math"/>
              <a:cs typeface="Asana Math"/>
            </a:endParaRPr>
          </a:p>
          <a:p>
            <a:pPr marL="283879" lvl="0" indent="-283879">
              <a:buFont typeface="Arial"/>
              <a:buChar char="•"/>
              <a:defRPr/>
            </a:pPr>
            <a:r>
              <a:rPr sz="1800">
                <a:latin typeface="Asana Math"/>
                <a:ea typeface="Asana Math"/>
                <a:cs typeface="Asana Math"/>
              </a:rPr>
              <a:t>An Introduction to Mathematical Cryptography</a:t>
            </a:r>
            <a:endParaRPr>
              <a:latin typeface="Asana Math"/>
              <a:cs typeface="Asana Math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74012116" name="Titolo 1"/>
          <p:cNvSpPr>
            <a:spLocks noGrp="1"/>
          </p:cNvSpPr>
          <p:nvPr>
            <p:ph type="title"/>
          </p:nvPr>
        </p:nvSpPr>
        <p:spPr bwMode="auto">
          <a:xfrm flipH="0" flipV="0">
            <a:off x="288520" y="264967"/>
            <a:ext cx="8581042" cy="597673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90000" lnSpcReduction="2000"/>
          </a:bodyPr>
          <a:lstStyle/>
          <a:p>
            <a:pPr algn="l">
              <a:lnSpc>
                <a:spcPct val="100000"/>
              </a:lnSpc>
              <a:defRPr/>
            </a:pPr>
            <a:r>
              <a:rPr lang="it-IT" sz="3600" b="1" i="0" u="none" strike="noStrike" cap="none" spc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Nonce recovery and ECDSA security</a:t>
            </a:r>
            <a:endParaRPr sz="3600"/>
          </a:p>
          <a:p>
            <a:pPr>
              <a:defRPr/>
            </a:pPr>
            <a:endParaRPr/>
          </a:p>
        </p:txBody>
      </p:sp>
      <p:sp>
        <p:nvSpPr>
          <p:cNvPr id="95934222" name="Segnaposto contenuto 2"/>
          <p:cNvSpPr>
            <a:spLocks noGrp="1"/>
          </p:cNvSpPr>
          <p:nvPr>
            <p:ph idx="1"/>
          </p:nvPr>
        </p:nvSpPr>
        <p:spPr bwMode="auto">
          <a:xfrm flipH="0" flipV="0">
            <a:off x="410136" y="1384539"/>
            <a:ext cx="8323725" cy="981827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i"/>
                        </m:rPr>
                        <a:rPr lang="it-IT" sz="22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k</m:t>
                      </m:r>
                    </m:oMath>
                  </m:oMathPara>
                </a14:m>
              </mc:Choice>
              <mc:Fallback/>
            </mc:AlternateContent>
            <a:r>
              <a:rPr lang="it-IT" sz="22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 </a:t>
            </a:r>
            <a:r>
              <a:rPr lang="it-IT" sz="2200" b="0" i="0" u="none" strike="noStrike" cap="none" spc="0">
                <a:solidFill>
                  <a:schemeClr val="tx1"/>
                </a:solidFill>
                <a:latin typeface="Cambria Math"/>
                <a:ea typeface="Cambria Math"/>
                <a:cs typeface="Cambria Math"/>
              </a:rPr>
              <a:t>must be</a:t>
            </a:r>
            <a:r>
              <a:rPr lang="it-IT" sz="22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 </a:t>
            </a:r>
            <a:r>
              <a:rPr lang="it-IT" sz="2200" b="0" i="0" u="none" strike="noStrike" cap="none" spc="0">
                <a:solidFill>
                  <a:srgbClr val="000000"/>
                </a:solidFill>
                <a:latin typeface="Cambria Math"/>
                <a:ea typeface="Cambria Math"/>
                <a:cs typeface="Cambria Math"/>
              </a:rPr>
              <a:t>generated </a:t>
            </a:r>
            <a:r>
              <a:rPr lang="it-IT" sz="2200" b="0" i="0" u="none" strike="noStrike" cap="none" spc="0">
                <a:solidFill>
                  <a:schemeClr val="tx1"/>
                </a:solidFill>
                <a:latin typeface="Cambria Math"/>
                <a:ea typeface="Cambria Math"/>
                <a:cs typeface="Cambria Math"/>
              </a:rPr>
              <a:t>uniformly </a:t>
            </a:r>
            <a:r>
              <a:rPr lang="it-IT" sz="2200" b="0" i="0" u="none" strike="noStrike" cap="none" spc="0">
                <a:solidFill>
                  <a:schemeClr val="tx1"/>
                </a:solidFill>
                <a:latin typeface="Cambria Math"/>
                <a:ea typeface="Cambria Math"/>
                <a:cs typeface="Cambria Math"/>
              </a:rPr>
              <a:t>at random,</a:t>
            </a:r>
            <a:endParaRPr sz="2200" b="0" i="0" u="none" strike="noStrike" cap="none" spc="0">
              <a:solidFill>
                <a:schemeClr val="tx1"/>
              </a:solidFill>
              <a:latin typeface="Cambria Math"/>
              <a:cs typeface="Cambria Math"/>
            </a:endParaRPr>
          </a:p>
          <a:p>
            <a:pPr>
              <a:defRPr/>
            </a:pPr>
            <a:r>
              <a:rPr lang="it-IT" sz="2200" b="0" i="0" u="none" strike="noStrike" cap="none" spc="0">
                <a:solidFill>
                  <a:schemeClr val="tx1"/>
                </a:solidFill>
                <a:latin typeface="Cambria Math"/>
                <a:ea typeface="Cambria Math"/>
                <a:cs typeface="Cambria Math"/>
              </a:rPr>
              <a:t>or we can use many signatures to compute the private key</a:t>
            </a:r>
            <a:r>
              <a:rPr lang="it-IT" sz="22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i"/>
                        </m:rPr>
                        <a:rPr lang="it-IT" sz="22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d</m:t>
                      </m:r>
                    </m:oMath>
                  </m:oMathPara>
                </a14:m>
              </mc:Choice>
              <mc:Fallback/>
            </mc:AlternateContent>
            <a:endParaRPr/>
          </a:p>
        </p:txBody>
      </p:sp>
      <p:pic>
        <p:nvPicPr>
          <p:cNvPr id="417375894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9716" y="6272122"/>
            <a:ext cx="3962759" cy="323490"/>
          </a:xfrm>
          <a:prstGeom prst="rect">
            <a:avLst/>
          </a:prstGeom>
        </p:spPr>
      </p:pic>
      <p:pic>
        <p:nvPicPr>
          <p:cNvPr id="748083552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368382" y="2144514"/>
            <a:ext cx="8421319" cy="3615133"/>
          </a:xfrm>
          <a:prstGeom prst="rect">
            <a:avLst/>
          </a:prstGeom>
        </p:spPr>
      </p:pic>
      <p:sp>
        <p:nvSpPr>
          <p:cNvPr id="1698792844" name=""/>
          <p:cNvSpPr/>
          <p:nvPr/>
        </p:nvSpPr>
        <p:spPr bwMode="auto">
          <a:xfrm flipH="0" flipV="0">
            <a:off x="2961175" y="5571034"/>
            <a:ext cx="2928701" cy="435715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 algn="ctr"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/>
                        <a:rPr sz="2200">
                          <a:latin typeface="Cambria Math"/>
                        </a:rPr>
                        <m:t>d</m:t>
                      </m:r>
                      <m:r>
                        <m:rPr/>
                        <a:rPr sz="2200">
                          <a:latin typeface="Cambria Math"/>
                        </a:rPr>
                        <m:t>=</m:t>
                      </m:r>
                      <m:d>
                        <m:dPr>
                          <m:ctrlPr>
                            <a:rPr sz="2200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dPr>
                        <m:e>
                          <m:r>
                            <m:rPr/>
                            <a:rPr sz="2200">
                              <a:latin typeface="Cambria Math"/>
                            </a:rPr>
                            <m:t>sk</m:t>
                          </m:r>
                          <m:r>
                            <m:rPr/>
                            <a:rPr sz="2200">
                              <a:latin typeface="Cambria Math"/>
                            </a:rPr>
                            <m:t>−</m:t>
                          </m:r>
                          <m:r>
                            <m:rPr/>
                            <a:rPr sz="2200">
                              <a:latin typeface="Cambria Math"/>
                            </a:rPr>
                            <m:t>h</m:t>
                          </m:r>
                        </m:e>
                      </m:d>
                      <m:sSup>
                        <m:sSupPr>
                          <m:ctrlPr>
                            <a:rPr sz="2200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pPr>
                        <m:e>
                          <m:r>
                            <m:rPr/>
                            <a:rPr sz="2200">
                              <a:latin typeface="Cambria Math"/>
                            </a:rPr>
                            <m:t>r</m:t>
                          </m:r>
                        </m:e>
                        <m:sup>
                          <m:r>
                            <m:rPr/>
                            <a:rPr sz="2200">
                              <a:latin typeface="Cambria Math"/>
                            </a:rPr>
                            <m:t>-</m:t>
                          </m:r>
                          <m:r>
                            <m:rPr/>
                            <a:rPr sz="2200">
                              <a:latin typeface="Cambria Math"/>
                            </a:rPr>
                            <m:t>1</m:t>
                          </m:r>
                        </m:sup>
                      </m:sSup>
                      <m:r>
                        <m:rPr>
                          <m:sty m:val="p"/>
                        </m:rPr>
                        <a:rPr sz="2200">
                          <a:latin typeface="Cambria Math"/>
                        </a:rPr>
                        <m:t> mod </m:t>
                      </m:r>
                      <m:r>
                        <m:rPr/>
                        <a:rPr sz="2200">
                          <a:latin typeface="Cambria Math"/>
                        </a:rPr>
                        <m:t>n</m:t>
                      </m:r>
                    </m:oMath>
                  </m:oMathPara>
                </a14:m>
              </mc:Choice>
              <mc:Fallback/>
            </mc:AlternateContent>
            <a:endParaRPr sz="2200">
              <a:latin typeface="Cambria Math"/>
              <a:ea typeface="Cambria Math"/>
              <a:cs typeface="Cambria Math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26230642" name="Titolo 1"/>
          <p:cNvSpPr>
            <a:spLocks noGrp="1"/>
          </p:cNvSpPr>
          <p:nvPr>
            <p:ph type="title"/>
          </p:nvPr>
        </p:nvSpPr>
        <p:spPr bwMode="auto">
          <a:xfrm flipH="0" flipV="0">
            <a:off x="288520" y="264967"/>
            <a:ext cx="8581042" cy="597673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90000" lnSpcReduction="2000"/>
          </a:bodyPr>
          <a:lstStyle/>
          <a:p>
            <a:pPr algn="l">
              <a:lnSpc>
                <a:spcPct val="100000"/>
              </a:lnSpc>
              <a:defRPr/>
            </a:pPr>
            <a:r>
              <a:rPr lang="it-IT" sz="3600" b="1" i="0" u="none" strike="noStrike" cap="none" spc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Nonce recovery and ECDSA security</a:t>
            </a:r>
            <a:endParaRPr sz="3600"/>
          </a:p>
          <a:p>
            <a:pPr>
              <a:defRPr/>
            </a:pPr>
            <a:endParaRPr/>
          </a:p>
        </p:txBody>
      </p:sp>
      <p:sp>
        <p:nvSpPr>
          <p:cNvPr id="2045241257" name="Segnaposto contenuto 2"/>
          <p:cNvSpPr>
            <a:spLocks noGrp="1"/>
          </p:cNvSpPr>
          <p:nvPr>
            <p:ph idx="1"/>
          </p:nvPr>
        </p:nvSpPr>
        <p:spPr bwMode="auto">
          <a:xfrm flipH="0" flipV="0">
            <a:off x="410135" y="1384538"/>
            <a:ext cx="8323724" cy="3459603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>
              <a:defRPr/>
            </a:pPr>
            <a:r>
              <a:rPr lang="it-IT" sz="2200" b="0" i="0" u="none" strike="noStrike" cap="none" spc="0">
                <a:solidFill>
                  <a:srgbClr val="000000"/>
                </a:solidFill>
                <a:latin typeface="Asana Math"/>
                <a:ea typeface="Asana Math"/>
                <a:cs typeface="Asana Math"/>
              </a:rPr>
              <a:t>Partial information on specific bits of the nonce can be recovered via side-channel attacks</a:t>
            </a:r>
            <a:endParaRPr sz="2200" b="0" i="0" u="none" strike="noStrike" cap="none" spc="0">
              <a:solidFill>
                <a:srgbClr val="000000"/>
              </a:solidFill>
              <a:latin typeface="Asana Math"/>
              <a:cs typeface="Asana Math"/>
            </a:endParaRPr>
          </a:p>
          <a:p>
            <a:pPr marL="305908" indent="-305908">
              <a:buFont typeface="Arial"/>
              <a:buChar char="•"/>
              <a:defRPr/>
            </a:pPr>
            <a:r>
              <a:rPr lang="it-IT" sz="2200" b="0" i="0" u="none" strike="noStrike" cap="none" spc="0">
                <a:solidFill>
                  <a:srgbClr val="000000"/>
                </a:solidFill>
                <a:latin typeface="Asana Math"/>
                <a:ea typeface="Asana Math"/>
                <a:cs typeface="Asana Math"/>
              </a:rPr>
              <a:t>MOD not running in constant time (if &lt; n the function return early)</a:t>
            </a:r>
            <a:endParaRPr sz="2200" b="0" i="0" u="none" strike="noStrike" cap="none" spc="0">
              <a:solidFill>
                <a:srgbClr val="000000"/>
              </a:solidFill>
              <a:latin typeface="Asana Math"/>
              <a:cs typeface="Asana Math"/>
            </a:endParaRPr>
          </a:p>
          <a:p>
            <a:pPr marL="305908" indent="-305908">
              <a:buFont typeface="Arial"/>
              <a:buChar char="•"/>
              <a:defRPr/>
            </a:pPr>
            <a:r>
              <a:rPr lang="it-IT" sz="2200" b="0" i="0" u="none" strike="noStrike" cap="none" spc="0">
                <a:solidFill>
                  <a:srgbClr val="000000"/>
                </a:solidFill>
                <a:latin typeface="Asana Math"/>
                <a:ea typeface="Asana Math"/>
                <a:cs typeface="Asana Math"/>
              </a:rPr>
              <a:t>Scalar multiplication of points on EC not running in constant time</a:t>
            </a:r>
            <a:endParaRPr sz="2200" b="0" i="0" u="none" strike="noStrike" cap="none" spc="0">
              <a:solidFill>
                <a:srgbClr val="000000"/>
              </a:solidFill>
              <a:latin typeface="Asana Math"/>
              <a:cs typeface="Asana Math"/>
            </a:endParaRPr>
          </a:p>
          <a:p>
            <a:pPr marL="305908" indent="-305908">
              <a:buFont typeface="Arial"/>
              <a:buChar char="•"/>
              <a:defRPr/>
            </a:pPr>
            <a:r>
              <a:rPr lang="it-IT" sz="2200" b="0" i="0" u="none" strike="noStrike" cap="none" spc="0">
                <a:solidFill>
                  <a:srgbClr val="000000"/>
                </a:solidFill>
                <a:latin typeface="Asana Math"/>
                <a:ea typeface="Asana Math"/>
                <a:cs typeface="Asana Math"/>
              </a:rPr>
              <a:t>Many more...</a:t>
            </a:r>
            <a:endParaRPr lang="it-IT" sz="2200" b="0" i="0" u="none" strike="noStrike" cap="none" spc="0">
              <a:solidFill>
                <a:srgbClr val="000000"/>
              </a:solidFill>
              <a:latin typeface="Cambria Math"/>
              <a:ea typeface="Cambria Math"/>
              <a:cs typeface="Cambria Math"/>
            </a:endParaRPr>
          </a:p>
          <a:p>
            <a:pPr marL="3506308" lvl="8" indent="-305908">
              <a:buFont typeface="Arial"/>
              <a:buChar char="•"/>
              <a:defRPr/>
            </a:pPr>
            <a:endParaRPr lang="it-IT" sz="2200"/>
          </a:p>
        </p:txBody>
      </p:sp>
      <p:pic>
        <p:nvPicPr>
          <p:cNvPr id="1208802877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9716" y="6272122"/>
            <a:ext cx="3962759" cy="323490"/>
          </a:xfrm>
          <a:prstGeom prst="rect">
            <a:avLst/>
          </a:prstGeom>
        </p:spPr>
      </p:pic>
      <p:sp>
        <p:nvSpPr>
          <p:cNvPr id="844378901" name=""/>
          <p:cNvSpPr/>
          <p:nvPr/>
        </p:nvSpPr>
        <p:spPr bwMode="auto">
          <a:xfrm flipH="0" flipV="0">
            <a:off x="2961175" y="5571034"/>
            <a:ext cx="2929781" cy="427079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 algn="ctr">
              <a:defRPr/>
            </a:pPr>
            <a:endParaRPr sz="2200">
              <a:latin typeface="Cambria Math"/>
              <a:ea typeface="Cambria Math"/>
              <a:cs typeface="Cambria Math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99857461" name="Titolo 4"/>
          <p:cNvSpPr>
            <a:spLocks noGrp="1"/>
          </p:cNvSpPr>
          <p:nvPr>
            <p:ph type="ctrTitle" idx="4294967295"/>
          </p:nvPr>
        </p:nvSpPr>
        <p:spPr bwMode="auto">
          <a:xfrm>
            <a:off x="641533" y="4149724"/>
            <a:ext cx="7772400" cy="968373"/>
          </a:xfrm>
        </p:spPr>
        <p:txBody>
          <a:bodyPr>
            <a:noAutofit/>
          </a:bodyPr>
          <a:lstStyle/>
          <a:p>
            <a:pPr algn="ctr">
              <a:defRPr/>
            </a:pPr>
            <a:r>
              <a:rPr lang="it-IT" sz="2800"/>
              <a:t>Firma convenzione </a:t>
            </a:r>
            <a:br>
              <a:rPr lang="it-IT" sz="2800"/>
            </a:br>
            <a:r>
              <a:rPr lang="it-IT" sz="2800"/>
              <a:t>Politecnico </a:t>
            </a:r>
            <a:r>
              <a:rPr lang="it-IT" sz="2800"/>
              <a:t>di Milano </a:t>
            </a:r>
            <a:r>
              <a:rPr lang="it-IT" sz="2800"/>
              <a:t>e </a:t>
            </a:r>
            <a:r>
              <a:rPr lang="it-IT" sz="2800"/>
              <a:t>Veneranda Fabbrica del Duomo di Milano</a:t>
            </a:r>
            <a:endParaRPr/>
          </a:p>
        </p:txBody>
      </p:sp>
      <p:sp>
        <p:nvSpPr>
          <p:cNvPr id="1994411633" name="Sottotitolo 10"/>
          <p:cNvSpPr>
            <a:spLocks noGrp="1"/>
          </p:cNvSpPr>
          <p:nvPr>
            <p:ph type="subTitle" idx="4294967295"/>
          </p:nvPr>
        </p:nvSpPr>
        <p:spPr bwMode="auto">
          <a:xfrm>
            <a:off x="641533" y="5743573"/>
            <a:ext cx="7772400" cy="708024"/>
          </a:xfrm>
        </p:spPr>
        <p:txBody>
          <a:bodyPr>
            <a:normAutofit fontScale="92500" lnSpcReduction="10000"/>
          </a:bodyPr>
          <a:lstStyle/>
          <a:p>
            <a:pPr algn="ctr">
              <a:defRPr/>
            </a:pPr>
            <a:r>
              <a:rPr lang="it-IT" b="1">
                <a:solidFill>
                  <a:schemeClr val="bg1"/>
                </a:solidFill>
              </a:rPr>
              <a:t>Aula Magna – Rettorato</a:t>
            </a:r>
            <a:endParaRPr/>
          </a:p>
          <a:p>
            <a:pPr algn="ctr">
              <a:defRPr/>
            </a:pPr>
            <a:r>
              <a:rPr lang="it-IT" b="1">
                <a:solidFill>
                  <a:schemeClr val="bg1"/>
                </a:solidFill>
              </a:rPr>
              <a:t>Mercoledì 27 maggio 2015</a:t>
            </a:r>
            <a:endParaRPr/>
          </a:p>
          <a:p>
            <a:pPr>
              <a:defRPr/>
            </a:pPr>
            <a:endParaRPr lang="it-IT"/>
          </a:p>
        </p:txBody>
      </p:sp>
      <p:sp>
        <p:nvSpPr>
          <p:cNvPr id="190983614" name="Rettangolo 6"/>
          <p:cNvSpPr/>
          <p:nvPr/>
        </p:nvSpPr>
        <p:spPr bwMode="auto">
          <a:xfrm>
            <a:off x="0" y="3832223"/>
            <a:ext cx="9144000" cy="302577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t-IT"/>
          </a:p>
        </p:txBody>
      </p:sp>
      <p:grpSp>
        <p:nvGrpSpPr>
          <p:cNvPr id="1431802718" name="Gruppo 7"/>
          <p:cNvGrpSpPr/>
          <p:nvPr/>
        </p:nvGrpSpPr>
        <p:grpSpPr bwMode="auto">
          <a:xfrm>
            <a:off x="48006" y="3816351"/>
            <a:ext cx="9036646" cy="180000"/>
            <a:chOff x="1218339" y="275866"/>
            <a:chExt cx="17715121" cy="567842"/>
          </a:xfrm>
        </p:grpSpPr>
        <p:cxnSp>
          <p:nvCxnSpPr>
            <p:cNvPr id="90185162" name="Connettore 1 8"/>
            <p:cNvCxnSpPr>
              <a:cxnSpLocks/>
            </p:cNvCxnSpPr>
            <p:nvPr userDrawn="1"/>
          </p:nvCxnSpPr>
          <p:spPr bwMode="auto">
            <a:xfrm>
              <a:off x="1218339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8296580" name="Connettore 1 9"/>
            <p:cNvCxnSpPr>
              <a:cxnSpLocks/>
            </p:cNvCxnSpPr>
            <p:nvPr userDrawn="1"/>
          </p:nvCxnSpPr>
          <p:spPr bwMode="auto">
            <a:xfrm>
              <a:off x="1367206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8166996" name="Connettore 1 11"/>
            <p:cNvCxnSpPr>
              <a:cxnSpLocks/>
            </p:cNvCxnSpPr>
            <p:nvPr userDrawn="1"/>
          </p:nvCxnSpPr>
          <p:spPr bwMode="auto">
            <a:xfrm>
              <a:off x="1516073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7948236" name="Connettore 1 12"/>
            <p:cNvCxnSpPr>
              <a:cxnSpLocks/>
            </p:cNvCxnSpPr>
            <p:nvPr userDrawn="1"/>
          </p:nvCxnSpPr>
          <p:spPr bwMode="auto">
            <a:xfrm>
              <a:off x="1664940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313296" name="Connettore 1 13"/>
            <p:cNvCxnSpPr>
              <a:cxnSpLocks/>
            </p:cNvCxnSpPr>
            <p:nvPr userDrawn="1"/>
          </p:nvCxnSpPr>
          <p:spPr bwMode="auto">
            <a:xfrm>
              <a:off x="1813807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899830" name="Connettore 1 14"/>
            <p:cNvCxnSpPr>
              <a:cxnSpLocks/>
            </p:cNvCxnSpPr>
            <p:nvPr userDrawn="1"/>
          </p:nvCxnSpPr>
          <p:spPr bwMode="auto">
            <a:xfrm>
              <a:off x="1962675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6110344" name="Connettore 1 15"/>
            <p:cNvCxnSpPr>
              <a:cxnSpLocks/>
            </p:cNvCxnSpPr>
            <p:nvPr userDrawn="1"/>
          </p:nvCxnSpPr>
          <p:spPr bwMode="auto">
            <a:xfrm>
              <a:off x="2111541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0817214" name="Connettore 1 16"/>
            <p:cNvCxnSpPr>
              <a:cxnSpLocks/>
            </p:cNvCxnSpPr>
            <p:nvPr userDrawn="1"/>
          </p:nvCxnSpPr>
          <p:spPr bwMode="auto">
            <a:xfrm>
              <a:off x="2260408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7449800" name="Connettore 1 17"/>
            <p:cNvCxnSpPr>
              <a:cxnSpLocks/>
            </p:cNvCxnSpPr>
            <p:nvPr userDrawn="1"/>
          </p:nvCxnSpPr>
          <p:spPr bwMode="auto">
            <a:xfrm>
              <a:off x="2409274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0530282" name="Connettore 1 18"/>
            <p:cNvCxnSpPr>
              <a:cxnSpLocks/>
            </p:cNvCxnSpPr>
            <p:nvPr userDrawn="1"/>
          </p:nvCxnSpPr>
          <p:spPr bwMode="auto">
            <a:xfrm>
              <a:off x="2558142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8372082" name="Connettore 1 19"/>
            <p:cNvCxnSpPr>
              <a:cxnSpLocks/>
            </p:cNvCxnSpPr>
            <p:nvPr userDrawn="1"/>
          </p:nvCxnSpPr>
          <p:spPr bwMode="auto">
            <a:xfrm>
              <a:off x="2707009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8372351" name="Connettore 1 20"/>
            <p:cNvCxnSpPr>
              <a:cxnSpLocks/>
            </p:cNvCxnSpPr>
            <p:nvPr userDrawn="1"/>
          </p:nvCxnSpPr>
          <p:spPr bwMode="auto">
            <a:xfrm>
              <a:off x="2855876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0729172" name="Connettore 1 21"/>
            <p:cNvCxnSpPr>
              <a:cxnSpLocks/>
            </p:cNvCxnSpPr>
            <p:nvPr userDrawn="1"/>
          </p:nvCxnSpPr>
          <p:spPr bwMode="auto">
            <a:xfrm>
              <a:off x="3004743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4036280" name="Connettore 1 22"/>
            <p:cNvCxnSpPr>
              <a:cxnSpLocks/>
            </p:cNvCxnSpPr>
            <p:nvPr userDrawn="1"/>
          </p:nvCxnSpPr>
          <p:spPr bwMode="auto">
            <a:xfrm>
              <a:off x="3153610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0149799" name="Connettore 1 23"/>
            <p:cNvCxnSpPr>
              <a:cxnSpLocks/>
            </p:cNvCxnSpPr>
            <p:nvPr userDrawn="1"/>
          </p:nvCxnSpPr>
          <p:spPr bwMode="auto">
            <a:xfrm>
              <a:off x="3302478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5670373" name="Connettore 1 24"/>
            <p:cNvCxnSpPr>
              <a:cxnSpLocks/>
            </p:cNvCxnSpPr>
            <p:nvPr userDrawn="1"/>
          </p:nvCxnSpPr>
          <p:spPr bwMode="auto">
            <a:xfrm>
              <a:off x="3451344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3462121" name="Connettore 1 25"/>
            <p:cNvCxnSpPr>
              <a:cxnSpLocks/>
            </p:cNvCxnSpPr>
            <p:nvPr userDrawn="1"/>
          </p:nvCxnSpPr>
          <p:spPr bwMode="auto">
            <a:xfrm>
              <a:off x="3600211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1917812" name="Connettore 1 26"/>
            <p:cNvCxnSpPr>
              <a:cxnSpLocks/>
            </p:cNvCxnSpPr>
            <p:nvPr userDrawn="1"/>
          </p:nvCxnSpPr>
          <p:spPr bwMode="auto">
            <a:xfrm>
              <a:off x="3749078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8030228" name="Connettore 1 27"/>
            <p:cNvCxnSpPr>
              <a:cxnSpLocks/>
            </p:cNvCxnSpPr>
            <p:nvPr userDrawn="1"/>
          </p:nvCxnSpPr>
          <p:spPr bwMode="auto">
            <a:xfrm>
              <a:off x="3897945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1069912" name="Connettore 1 28"/>
            <p:cNvCxnSpPr>
              <a:cxnSpLocks/>
            </p:cNvCxnSpPr>
            <p:nvPr userDrawn="1"/>
          </p:nvCxnSpPr>
          <p:spPr bwMode="auto">
            <a:xfrm>
              <a:off x="4046811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1574833" name="Connettore 1 29"/>
            <p:cNvCxnSpPr>
              <a:cxnSpLocks/>
            </p:cNvCxnSpPr>
            <p:nvPr userDrawn="1"/>
          </p:nvCxnSpPr>
          <p:spPr bwMode="auto">
            <a:xfrm>
              <a:off x="4195679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124937" name="Connettore 1 30"/>
            <p:cNvCxnSpPr>
              <a:cxnSpLocks/>
            </p:cNvCxnSpPr>
            <p:nvPr userDrawn="1"/>
          </p:nvCxnSpPr>
          <p:spPr bwMode="auto">
            <a:xfrm>
              <a:off x="4344546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2678812" name="Connettore 1 31"/>
            <p:cNvCxnSpPr>
              <a:cxnSpLocks/>
            </p:cNvCxnSpPr>
            <p:nvPr userDrawn="1"/>
          </p:nvCxnSpPr>
          <p:spPr bwMode="auto">
            <a:xfrm>
              <a:off x="4493413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5058187" name="Connettore 1 32"/>
            <p:cNvCxnSpPr>
              <a:cxnSpLocks/>
            </p:cNvCxnSpPr>
            <p:nvPr userDrawn="1"/>
          </p:nvCxnSpPr>
          <p:spPr bwMode="auto">
            <a:xfrm>
              <a:off x="4642281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1487837" name="Connettore 1 33"/>
            <p:cNvCxnSpPr>
              <a:cxnSpLocks/>
            </p:cNvCxnSpPr>
            <p:nvPr userDrawn="1"/>
          </p:nvCxnSpPr>
          <p:spPr bwMode="auto">
            <a:xfrm>
              <a:off x="4791147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6260395" name="Connettore 1 34"/>
            <p:cNvCxnSpPr>
              <a:cxnSpLocks/>
            </p:cNvCxnSpPr>
            <p:nvPr userDrawn="1"/>
          </p:nvCxnSpPr>
          <p:spPr bwMode="auto">
            <a:xfrm>
              <a:off x="4940014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9996957" name="Connettore 1 35"/>
            <p:cNvCxnSpPr>
              <a:cxnSpLocks/>
            </p:cNvCxnSpPr>
            <p:nvPr userDrawn="1"/>
          </p:nvCxnSpPr>
          <p:spPr bwMode="auto">
            <a:xfrm>
              <a:off x="5088881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5395942" name="Connettore 1 36"/>
            <p:cNvCxnSpPr>
              <a:cxnSpLocks/>
            </p:cNvCxnSpPr>
            <p:nvPr userDrawn="1"/>
          </p:nvCxnSpPr>
          <p:spPr bwMode="auto">
            <a:xfrm>
              <a:off x="5237748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0700319" name="Connettore 1 37"/>
            <p:cNvCxnSpPr>
              <a:cxnSpLocks/>
            </p:cNvCxnSpPr>
            <p:nvPr userDrawn="1"/>
          </p:nvCxnSpPr>
          <p:spPr bwMode="auto">
            <a:xfrm>
              <a:off x="5386615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6639974" name="Connettore 1 38"/>
            <p:cNvCxnSpPr>
              <a:cxnSpLocks/>
            </p:cNvCxnSpPr>
            <p:nvPr userDrawn="1"/>
          </p:nvCxnSpPr>
          <p:spPr bwMode="auto">
            <a:xfrm>
              <a:off x="5535482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0125046" name="Connettore 1 39"/>
            <p:cNvCxnSpPr>
              <a:cxnSpLocks/>
            </p:cNvCxnSpPr>
            <p:nvPr userDrawn="1"/>
          </p:nvCxnSpPr>
          <p:spPr bwMode="auto">
            <a:xfrm>
              <a:off x="5684349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5879050" name="Connettore 1 40"/>
            <p:cNvCxnSpPr>
              <a:cxnSpLocks/>
            </p:cNvCxnSpPr>
            <p:nvPr userDrawn="1"/>
          </p:nvCxnSpPr>
          <p:spPr bwMode="auto">
            <a:xfrm>
              <a:off x="5833216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5014121" name="Connettore 1 41"/>
            <p:cNvCxnSpPr>
              <a:cxnSpLocks/>
            </p:cNvCxnSpPr>
            <p:nvPr userDrawn="1"/>
          </p:nvCxnSpPr>
          <p:spPr bwMode="auto">
            <a:xfrm>
              <a:off x="5982084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7918826" name="Connettore 1 42"/>
            <p:cNvCxnSpPr>
              <a:cxnSpLocks/>
            </p:cNvCxnSpPr>
            <p:nvPr userDrawn="1"/>
          </p:nvCxnSpPr>
          <p:spPr bwMode="auto">
            <a:xfrm>
              <a:off x="6130950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962972" name="Connettore 1 43"/>
            <p:cNvCxnSpPr>
              <a:cxnSpLocks/>
            </p:cNvCxnSpPr>
            <p:nvPr userDrawn="1"/>
          </p:nvCxnSpPr>
          <p:spPr bwMode="auto">
            <a:xfrm>
              <a:off x="6279817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1255361" name="Connettore 1 44"/>
            <p:cNvCxnSpPr>
              <a:cxnSpLocks/>
            </p:cNvCxnSpPr>
            <p:nvPr userDrawn="1"/>
          </p:nvCxnSpPr>
          <p:spPr bwMode="auto">
            <a:xfrm>
              <a:off x="6428684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6178764" name="Connettore 1 45"/>
            <p:cNvCxnSpPr>
              <a:cxnSpLocks/>
            </p:cNvCxnSpPr>
            <p:nvPr userDrawn="1"/>
          </p:nvCxnSpPr>
          <p:spPr bwMode="auto">
            <a:xfrm>
              <a:off x="6577551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9221592" name="Connettore 1 46"/>
            <p:cNvCxnSpPr>
              <a:cxnSpLocks/>
            </p:cNvCxnSpPr>
            <p:nvPr userDrawn="1"/>
          </p:nvCxnSpPr>
          <p:spPr bwMode="auto">
            <a:xfrm>
              <a:off x="6726418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2554323" name="Connettore 1 47"/>
            <p:cNvCxnSpPr>
              <a:cxnSpLocks/>
            </p:cNvCxnSpPr>
            <p:nvPr userDrawn="1"/>
          </p:nvCxnSpPr>
          <p:spPr bwMode="auto">
            <a:xfrm>
              <a:off x="6875285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6026653" name="Connettore 1 48"/>
            <p:cNvCxnSpPr>
              <a:cxnSpLocks/>
            </p:cNvCxnSpPr>
            <p:nvPr userDrawn="1"/>
          </p:nvCxnSpPr>
          <p:spPr bwMode="auto">
            <a:xfrm>
              <a:off x="7024152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1782722" name="Connettore 1 49"/>
            <p:cNvCxnSpPr>
              <a:cxnSpLocks/>
            </p:cNvCxnSpPr>
            <p:nvPr userDrawn="1"/>
          </p:nvCxnSpPr>
          <p:spPr bwMode="auto">
            <a:xfrm>
              <a:off x="7173019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3484520" name="Connettore 1 50"/>
            <p:cNvCxnSpPr>
              <a:cxnSpLocks/>
            </p:cNvCxnSpPr>
            <p:nvPr userDrawn="1"/>
          </p:nvCxnSpPr>
          <p:spPr bwMode="auto">
            <a:xfrm>
              <a:off x="7321887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4328315" name="Connettore 1 51"/>
            <p:cNvCxnSpPr>
              <a:cxnSpLocks/>
            </p:cNvCxnSpPr>
            <p:nvPr userDrawn="1"/>
          </p:nvCxnSpPr>
          <p:spPr bwMode="auto">
            <a:xfrm>
              <a:off x="7470753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6388397" name="Connettore 1 52"/>
            <p:cNvCxnSpPr>
              <a:cxnSpLocks/>
            </p:cNvCxnSpPr>
            <p:nvPr userDrawn="1"/>
          </p:nvCxnSpPr>
          <p:spPr bwMode="auto">
            <a:xfrm>
              <a:off x="7619619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802938" name="Connettore 1 53"/>
            <p:cNvCxnSpPr>
              <a:cxnSpLocks/>
            </p:cNvCxnSpPr>
            <p:nvPr userDrawn="1"/>
          </p:nvCxnSpPr>
          <p:spPr bwMode="auto">
            <a:xfrm>
              <a:off x="7768487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233966" name="Connettore 1 54"/>
            <p:cNvCxnSpPr>
              <a:cxnSpLocks/>
            </p:cNvCxnSpPr>
            <p:nvPr userDrawn="1"/>
          </p:nvCxnSpPr>
          <p:spPr bwMode="auto">
            <a:xfrm>
              <a:off x="7917354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8375372" name="Connettore 1 55"/>
            <p:cNvCxnSpPr>
              <a:cxnSpLocks/>
            </p:cNvCxnSpPr>
            <p:nvPr userDrawn="1"/>
          </p:nvCxnSpPr>
          <p:spPr bwMode="auto">
            <a:xfrm>
              <a:off x="8066221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8041401" name="Connettore 1 56"/>
            <p:cNvCxnSpPr>
              <a:cxnSpLocks/>
            </p:cNvCxnSpPr>
            <p:nvPr userDrawn="1"/>
          </p:nvCxnSpPr>
          <p:spPr bwMode="auto">
            <a:xfrm>
              <a:off x="8215088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4904207" name="Connettore 1 57"/>
            <p:cNvCxnSpPr>
              <a:cxnSpLocks/>
            </p:cNvCxnSpPr>
            <p:nvPr userDrawn="1"/>
          </p:nvCxnSpPr>
          <p:spPr bwMode="auto">
            <a:xfrm>
              <a:off x="8363955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9778903" name="Connettore 1 58"/>
            <p:cNvCxnSpPr>
              <a:cxnSpLocks/>
            </p:cNvCxnSpPr>
            <p:nvPr userDrawn="1"/>
          </p:nvCxnSpPr>
          <p:spPr bwMode="auto">
            <a:xfrm>
              <a:off x="8512822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0435295" name="Connettore 1 59"/>
            <p:cNvCxnSpPr>
              <a:cxnSpLocks/>
            </p:cNvCxnSpPr>
            <p:nvPr userDrawn="1"/>
          </p:nvCxnSpPr>
          <p:spPr bwMode="auto">
            <a:xfrm>
              <a:off x="8661690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9119253" name="Connettore 1 60"/>
            <p:cNvCxnSpPr>
              <a:cxnSpLocks/>
            </p:cNvCxnSpPr>
            <p:nvPr userDrawn="1"/>
          </p:nvCxnSpPr>
          <p:spPr bwMode="auto">
            <a:xfrm>
              <a:off x="8810556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8409912" name="Connettore 1 61"/>
            <p:cNvCxnSpPr>
              <a:cxnSpLocks/>
            </p:cNvCxnSpPr>
            <p:nvPr userDrawn="1"/>
          </p:nvCxnSpPr>
          <p:spPr bwMode="auto">
            <a:xfrm>
              <a:off x="8959423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0551240" name="Connettore 1 62"/>
            <p:cNvCxnSpPr>
              <a:cxnSpLocks/>
            </p:cNvCxnSpPr>
            <p:nvPr userDrawn="1"/>
          </p:nvCxnSpPr>
          <p:spPr bwMode="auto">
            <a:xfrm>
              <a:off x="9108290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0931952" name="Connettore 1 63"/>
            <p:cNvCxnSpPr>
              <a:cxnSpLocks/>
            </p:cNvCxnSpPr>
            <p:nvPr userDrawn="1"/>
          </p:nvCxnSpPr>
          <p:spPr bwMode="auto">
            <a:xfrm>
              <a:off x="9257157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7096522" name="Connettore 1 64"/>
            <p:cNvCxnSpPr>
              <a:cxnSpLocks/>
            </p:cNvCxnSpPr>
            <p:nvPr userDrawn="1"/>
          </p:nvCxnSpPr>
          <p:spPr bwMode="auto">
            <a:xfrm>
              <a:off x="9406024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5886337" name="Connettore 1 65"/>
            <p:cNvCxnSpPr>
              <a:cxnSpLocks/>
            </p:cNvCxnSpPr>
            <p:nvPr userDrawn="1"/>
          </p:nvCxnSpPr>
          <p:spPr bwMode="auto">
            <a:xfrm>
              <a:off x="9554891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1970929" name="Connettore 1 66"/>
            <p:cNvCxnSpPr>
              <a:cxnSpLocks/>
            </p:cNvCxnSpPr>
            <p:nvPr userDrawn="1"/>
          </p:nvCxnSpPr>
          <p:spPr bwMode="auto">
            <a:xfrm>
              <a:off x="9703758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6305345" name="Connettore 1 67"/>
            <p:cNvCxnSpPr>
              <a:cxnSpLocks/>
            </p:cNvCxnSpPr>
            <p:nvPr userDrawn="1"/>
          </p:nvCxnSpPr>
          <p:spPr bwMode="auto">
            <a:xfrm>
              <a:off x="9852625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1358796" name="Connettore 1 68"/>
            <p:cNvCxnSpPr>
              <a:cxnSpLocks/>
            </p:cNvCxnSpPr>
            <p:nvPr userDrawn="1"/>
          </p:nvCxnSpPr>
          <p:spPr bwMode="auto">
            <a:xfrm>
              <a:off x="10001493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4250932" name="Connettore 1 69"/>
            <p:cNvCxnSpPr>
              <a:cxnSpLocks/>
            </p:cNvCxnSpPr>
            <p:nvPr userDrawn="1"/>
          </p:nvCxnSpPr>
          <p:spPr bwMode="auto">
            <a:xfrm>
              <a:off x="10150359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9991533" name="Connettore 1 70"/>
            <p:cNvCxnSpPr>
              <a:cxnSpLocks/>
            </p:cNvCxnSpPr>
            <p:nvPr userDrawn="1"/>
          </p:nvCxnSpPr>
          <p:spPr bwMode="auto">
            <a:xfrm>
              <a:off x="10299226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0980678" name="Connettore 1 71"/>
            <p:cNvCxnSpPr>
              <a:cxnSpLocks/>
            </p:cNvCxnSpPr>
            <p:nvPr userDrawn="1"/>
          </p:nvCxnSpPr>
          <p:spPr bwMode="auto">
            <a:xfrm>
              <a:off x="10448093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4962551" name="Connettore 1 72"/>
            <p:cNvCxnSpPr>
              <a:cxnSpLocks/>
            </p:cNvCxnSpPr>
            <p:nvPr userDrawn="1"/>
          </p:nvCxnSpPr>
          <p:spPr bwMode="auto">
            <a:xfrm>
              <a:off x="10596960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966654" name="Connettore 1 73"/>
            <p:cNvCxnSpPr>
              <a:cxnSpLocks/>
            </p:cNvCxnSpPr>
            <p:nvPr userDrawn="1"/>
          </p:nvCxnSpPr>
          <p:spPr bwMode="auto">
            <a:xfrm>
              <a:off x="10745826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8139274" name="Connettore 1 74"/>
            <p:cNvCxnSpPr>
              <a:cxnSpLocks/>
            </p:cNvCxnSpPr>
            <p:nvPr userDrawn="1"/>
          </p:nvCxnSpPr>
          <p:spPr bwMode="auto">
            <a:xfrm>
              <a:off x="10894694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7184046" name="Connettore 1 75"/>
            <p:cNvCxnSpPr>
              <a:cxnSpLocks/>
            </p:cNvCxnSpPr>
            <p:nvPr userDrawn="1"/>
          </p:nvCxnSpPr>
          <p:spPr bwMode="auto">
            <a:xfrm>
              <a:off x="11043561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6513732" name="Connettore 1 76"/>
            <p:cNvCxnSpPr>
              <a:cxnSpLocks/>
            </p:cNvCxnSpPr>
            <p:nvPr userDrawn="1"/>
          </p:nvCxnSpPr>
          <p:spPr bwMode="auto">
            <a:xfrm>
              <a:off x="11192428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7980211" name="Connettore 1 77"/>
            <p:cNvCxnSpPr>
              <a:cxnSpLocks/>
            </p:cNvCxnSpPr>
            <p:nvPr userDrawn="1"/>
          </p:nvCxnSpPr>
          <p:spPr bwMode="auto">
            <a:xfrm>
              <a:off x="11341296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5583281" name="Connettore 1 78"/>
            <p:cNvCxnSpPr>
              <a:cxnSpLocks/>
            </p:cNvCxnSpPr>
            <p:nvPr userDrawn="1"/>
          </p:nvCxnSpPr>
          <p:spPr bwMode="auto">
            <a:xfrm>
              <a:off x="11490162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023904" name="Connettore 1 79"/>
            <p:cNvCxnSpPr>
              <a:cxnSpLocks/>
            </p:cNvCxnSpPr>
            <p:nvPr userDrawn="1"/>
          </p:nvCxnSpPr>
          <p:spPr bwMode="auto">
            <a:xfrm>
              <a:off x="11639029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7311324" name="Connettore 1 80"/>
            <p:cNvCxnSpPr>
              <a:cxnSpLocks/>
            </p:cNvCxnSpPr>
            <p:nvPr userDrawn="1"/>
          </p:nvCxnSpPr>
          <p:spPr bwMode="auto">
            <a:xfrm>
              <a:off x="11787896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1904939" name="Connettore 1 81"/>
            <p:cNvCxnSpPr>
              <a:cxnSpLocks/>
            </p:cNvCxnSpPr>
            <p:nvPr userDrawn="1"/>
          </p:nvCxnSpPr>
          <p:spPr bwMode="auto">
            <a:xfrm>
              <a:off x="11936763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681620" name="Connettore 1 82"/>
            <p:cNvCxnSpPr>
              <a:cxnSpLocks/>
            </p:cNvCxnSpPr>
            <p:nvPr userDrawn="1"/>
          </p:nvCxnSpPr>
          <p:spPr bwMode="auto">
            <a:xfrm>
              <a:off x="12085630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917687" name="Connettore 1 83"/>
            <p:cNvCxnSpPr>
              <a:cxnSpLocks/>
            </p:cNvCxnSpPr>
            <p:nvPr userDrawn="1"/>
          </p:nvCxnSpPr>
          <p:spPr bwMode="auto">
            <a:xfrm>
              <a:off x="12234497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9904354" name="Connettore 1 84"/>
            <p:cNvCxnSpPr>
              <a:cxnSpLocks/>
            </p:cNvCxnSpPr>
            <p:nvPr userDrawn="1"/>
          </p:nvCxnSpPr>
          <p:spPr bwMode="auto">
            <a:xfrm>
              <a:off x="12383364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5929049" name="Connettore 1 85"/>
            <p:cNvCxnSpPr>
              <a:cxnSpLocks/>
            </p:cNvCxnSpPr>
            <p:nvPr userDrawn="1"/>
          </p:nvCxnSpPr>
          <p:spPr bwMode="auto">
            <a:xfrm>
              <a:off x="12532231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7535391" name="Connettore 1 86"/>
            <p:cNvCxnSpPr>
              <a:cxnSpLocks/>
            </p:cNvCxnSpPr>
            <p:nvPr userDrawn="1"/>
          </p:nvCxnSpPr>
          <p:spPr bwMode="auto">
            <a:xfrm>
              <a:off x="12681099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4518915" name="Connettore 1 87"/>
            <p:cNvCxnSpPr>
              <a:cxnSpLocks/>
            </p:cNvCxnSpPr>
            <p:nvPr userDrawn="1"/>
          </p:nvCxnSpPr>
          <p:spPr bwMode="auto">
            <a:xfrm>
              <a:off x="12829965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9145565" name="Connettore 1 88"/>
            <p:cNvCxnSpPr>
              <a:cxnSpLocks/>
            </p:cNvCxnSpPr>
            <p:nvPr userDrawn="1"/>
          </p:nvCxnSpPr>
          <p:spPr bwMode="auto">
            <a:xfrm>
              <a:off x="12978832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3595367" name="Connettore 1 89"/>
            <p:cNvCxnSpPr>
              <a:cxnSpLocks/>
            </p:cNvCxnSpPr>
            <p:nvPr userDrawn="1"/>
          </p:nvCxnSpPr>
          <p:spPr bwMode="auto">
            <a:xfrm>
              <a:off x="13127699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7370840" name="Connettore 1 90"/>
            <p:cNvCxnSpPr>
              <a:cxnSpLocks/>
            </p:cNvCxnSpPr>
            <p:nvPr userDrawn="1"/>
          </p:nvCxnSpPr>
          <p:spPr bwMode="auto">
            <a:xfrm>
              <a:off x="13276566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8308002" name="Connettore 1 91"/>
            <p:cNvCxnSpPr>
              <a:cxnSpLocks/>
            </p:cNvCxnSpPr>
            <p:nvPr userDrawn="1"/>
          </p:nvCxnSpPr>
          <p:spPr bwMode="auto">
            <a:xfrm>
              <a:off x="13425433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2182066" name="Connettore 1 92"/>
            <p:cNvCxnSpPr>
              <a:cxnSpLocks/>
            </p:cNvCxnSpPr>
            <p:nvPr userDrawn="1"/>
          </p:nvCxnSpPr>
          <p:spPr bwMode="auto">
            <a:xfrm>
              <a:off x="13574300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7238728" name="Connettore 1 93"/>
            <p:cNvCxnSpPr>
              <a:cxnSpLocks/>
            </p:cNvCxnSpPr>
            <p:nvPr userDrawn="1"/>
          </p:nvCxnSpPr>
          <p:spPr bwMode="auto">
            <a:xfrm>
              <a:off x="13723166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7583064" name="Connettore 1 94"/>
            <p:cNvCxnSpPr>
              <a:cxnSpLocks/>
            </p:cNvCxnSpPr>
            <p:nvPr userDrawn="1"/>
          </p:nvCxnSpPr>
          <p:spPr bwMode="auto">
            <a:xfrm>
              <a:off x="13872034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3656262" name="Connettore 1 95"/>
            <p:cNvCxnSpPr>
              <a:cxnSpLocks/>
            </p:cNvCxnSpPr>
            <p:nvPr userDrawn="1"/>
          </p:nvCxnSpPr>
          <p:spPr bwMode="auto">
            <a:xfrm>
              <a:off x="14020902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0544000" name="Connettore 1 96"/>
            <p:cNvCxnSpPr>
              <a:cxnSpLocks/>
            </p:cNvCxnSpPr>
            <p:nvPr userDrawn="1"/>
          </p:nvCxnSpPr>
          <p:spPr bwMode="auto">
            <a:xfrm>
              <a:off x="14169768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1433768" name="Connettore 1 97"/>
            <p:cNvCxnSpPr>
              <a:cxnSpLocks/>
            </p:cNvCxnSpPr>
            <p:nvPr userDrawn="1"/>
          </p:nvCxnSpPr>
          <p:spPr bwMode="auto">
            <a:xfrm>
              <a:off x="14318635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8725490" name="Connettore 1 98"/>
            <p:cNvCxnSpPr>
              <a:cxnSpLocks/>
            </p:cNvCxnSpPr>
            <p:nvPr userDrawn="1"/>
          </p:nvCxnSpPr>
          <p:spPr bwMode="auto">
            <a:xfrm>
              <a:off x="14467502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4078670" name="Connettore 1 99"/>
            <p:cNvCxnSpPr>
              <a:cxnSpLocks/>
            </p:cNvCxnSpPr>
            <p:nvPr userDrawn="1"/>
          </p:nvCxnSpPr>
          <p:spPr bwMode="auto">
            <a:xfrm>
              <a:off x="14616369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4946072" name="Connettore 1 100"/>
            <p:cNvCxnSpPr>
              <a:cxnSpLocks/>
            </p:cNvCxnSpPr>
            <p:nvPr userDrawn="1"/>
          </p:nvCxnSpPr>
          <p:spPr bwMode="auto">
            <a:xfrm>
              <a:off x="14765236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5433677" name="Connettore 1 101"/>
            <p:cNvCxnSpPr>
              <a:cxnSpLocks/>
            </p:cNvCxnSpPr>
            <p:nvPr userDrawn="1"/>
          </p:nvCxnSpPr>
          <p:spPr bwMode="auto">
            <a:xfrm>
              <a:off x="14914103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3150650" name="Connettore 1 102"/>
            <p:cNvCxnSpPr>
              <a:cxnSpLocks/>
            </p:cNvCxnSpPr>
            <p:nvPr userDrawn="1"/>
          </p:nvCxnSpPr>
          <p:spPr bwMode="auto">
            <a:xfrm>
              <a:off x="15062970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979533" name="Connettore 1 103"/>
            <p:cNvCxnSpPr>
              <a:cxnSpLocks/>
            </p:cNvCxnSpPr>
            <p:nvPr userDrawn="1"/>
          </p:nvCxnSpPr>
          <p:spPr bwMode="auto">
            <a:xfrm>
              <a:off x="15211837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4095146" name="Connettore 1 104"/>
            <p:cNvCxnSpPr>
              <a:cxnSpLocks/>
            </p:cNvCxnSpPr>
            <p:nvPr userDrawn="1"/>
          </p:nvCxnSpPr>
          <p:spPr bwMode="auto">
            <a:xfrm>
              <a:off x="15360703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9411411" name="Connettore 1 105"/>
            <p:cNvCxnSpPr>
              <a:cxnSpLocks/>
            </p:cNvCxnSpPr>
            <p:nvPr userDrawn="1"/>
          </p:nvCxnSpPr>
          <p:spPr bwMode="auto">
            <a:xfrm>
              <a:off x="15509571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231937" name="Connettore 1 106"/>
            <p:cNvCxnSpPr>
              <a:cxnSpLocks/>
            </p:cNvCxnSpPr>
            <p:nvPr userDrawn="1"/>
          </p:nvCxnSpPr>
          <p:spPr bwMode="auto">
            <a:xfrm>
              <a:off x="15658438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5939153" name="Connettore 1 107"/>
            <p:cNvCxnSpPr>
              <a:cxnSpLocks/>
            </p:cNvCxnSpPr>
            <p:nvPr userDrawn="1"/>
          </p:nvCxnSpPr>
          <p:spPr bwMode="auto">
            <a:xfrm>
              <a:off x="15807305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4164051" name="Connettore 1 108"/>
            <p:cNvCxnSpPr>
              <a:cxnSpLocks/>
            </p:cNvCxnSpPr>
            <p:nvPr userDrawn="1"/>
          </p:nvCxnSpPr>
          <p:spPr bwMode="auto">
            <a:xfrm>
              <a:off x="15956172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286119" name="Connettore 1 109"/>
            <p:cNvCxnSpPr>
              <a:cxnSpLocks/>
            </p:cNvCxnSpPr>
            <p:nvPr userDrawn="1"/>
          </p:nvCxnSpPr>
          <p:spPr bwMode="auto">
            <a:xfrm>
              <a:off x="16105039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5338198" name="Connettore 1 110"/>
            <p:cNvCxnSpPr>
              <a:cxnSpLocks/>
            </p:cNvCxnSpPr>
            <p:nvPr userDrawn="1"/>
          </p:nvCxnSpPr>
          <p:spPr bwMode="auto">
            <a:xfrm>
              <a:off x="16253906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4544726" name="Connettore 1 111"/>
            <p:cNvCxnSpPr>
              <a:cxnSpLocks/>
            </p:cNvCxnSpPr>
            <p:nvPr userDrawn="1"/>
          </p:nvCxnSpPr>
          <p:spPr bwMode="auto">
            <a:xfrm>
              <a:off x="16402773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6322347" name="Connettore 1 112"/>
            <p:cNvCxnSpPr>
              <a:cxnSpLocks/>
            </p:cNvCxnSpPr>
            <p:nvPr userDrawn="1"/>
          </p:nvCxnSpPr>
          <p:spPr bwMode="auto">
            <a:xfrm>
              <a:off x="16551640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9603696" name="Connettore 1 113"/>
            <p:cNvCxnSpPr>
              <a:cxnSpLocks/>
            </p:cNvCxnSpPr>
            <p:nvPr userDrawn="1"/>
          </p:nvCxnSpPr>
          <p:spPr bwMode="auto">
            <a:xfrm>
              <a:off x="16700508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4388875" name="Connettore 1 114"/>
            <p:cNvCxnSpPr>
              <a:cxnSpLocks/>
            </p:cNvCxnSpPr>
            <p:nvPr userDrawn="1"/>
          </p:nvCxnSpPr>
          <p:spPr bwMode="auto">
            <a:xfrm>
              <a:off x="16849374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5611850" name="Connettore 1 115"/>
            <p:cNvCxnSpPr>
              <a:cxnSpLocks/>
            </p:cNvCxnSpPr>
            <p:nvPr userDrawn="1"/>
          </p:nvCxnSpPr>
          <p:spPr bwMode="auto">
            <a:xfrm>
              <a:off x="16998241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682500" name="Connettore 1 116"/>
            <p:cNvCxnSpPr>
              <a:cxnSpLocks/>
            </p:cNvCxnSpPr>
            <p:nvPr userDrawn="1"/>
          </p:nvCxnSpPr>
          <p:spPr bwMode="auto">
            <a:xfrm>
              <a:off x="17147108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7310181" name="Connettore 1 117"/>
            <p:cNvCxnSpPr>
              <a:cxnSpLocks/>
            </p:cNvCxnSpPr>
            <p:nvPr userDrawn="1"/>
          </p:nvCxnSpPr>
          <p:spPr bwMode="auto">
            <a:xfrm>
              <a:off x="17295975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749278" name="Connettore 1 118"/>
            <p:cNvCxnSpPr>
              <a:cxnSpLocks/>
            </p:cNvCxnSpPr>
            <p:nvPr userDrawn="1"/>
          </p:nvCxnSpPr>
          <p:spPr bwMode="auto">
            <a:xfrm>
              <a:off x="17444842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672864" name="Connettore 1 119"/>
            <p:cNvCxnSpPr>
              <a:cxnSpLocks/>
            </p:cNvCxnSpPr>
            <p:nvPr userDrawn="1"/>
          </p:nvCxnSpPr>
          <p:spPr bwMode="auto">
            <a:xfrm>
              <a:off x="17593709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314325" name="Connettore 1 120"/>
            <p:cNvCxnSpPr>
              <a:cxnSpLocks/>
            </p:cNvCxnSpPr>
            <p:nvPr userDrawn="1"/>
          </p:nvCxnSpPr>
          <p:spPr bwMode="auto">
            <a:xfrm>
              <a:off x="17742576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1654057" name="Connettore 1 121"/>
            <p:cNvCxnSpPr>
              <a:cxnSpLocks/>
            </p:cNvCxnSpPr>
            <p:nvPr userDrawn="1"/>
          </p:nvCxnSpPr>
          <p:spPr bwMode="auto">
            <a:xfrm>
              <a:off x="17891443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9505144" name="Connettore 1 122"/>
            <p:cNvCxnSpPr>
              <a:cxnSpLocks/>
            </p:cNvCxnSpPr>
            <p:nvPr userDrawn="1"/>
          </p:nvCxnSpPr>
          <p:spPr bwMode="auto">
            <a:xfrm>
              <a:off x="18040311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4758355" name="Connettore 1 123"/>
            <p:cNvCxnSpPr>
              <a:cxnSpLocks/>
            </p:cNvCxnSpPr>
            <p:nvPr userDrawn="1"/>
          </p:nvCxnSpPr>
          <p:spPr bwMode="auto">
            <a:xfrm>
              <a:off x="18189177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2674894" name="Connettore 1 124"/>
            <p:cNvCxnSpPr>
              <a:cxnSpLocks/>
            </p:cNvCxnSpPr>
            <p:nvPr userDrawn="1"/>
          </p:nvCxnSpPr>
          <p:spPr bwMode="auto">
            <a:xfrm>
              <a:off x="18338044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1788203" name="Connettore 1 125"/>
            <p:cNvCxnSpPr>
              <a:cxnSpLocks/>
            </p:cNvCxnSpPr>
            <p:nvPr userDrawn="1"/>
          </p:nvCxnSpPr>
          <p:spPr bwMode="auto">
            <a:xfrm>
              <a:off x="18486911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3287907" name="Connettore 1 126"/>
            <p:cNvCxnSpPr>
              <a:cxnSpLocks/>
            </p:cNvCxnSpPr>
            <p:nvPr userDrawn="1"/>
          </p:nvCxnSpPr>
          <p:spPr bwMode="auto">
            <a:xfrm>
              <a:off x="18635778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8489099" name="Connettore 1 127"/>
            <p:cNvCxnSpPr>
              <a:cxnSpLocks/>
            </p:cNvCxnSpPr>
            <p:nvPr userDrawn="1"/>
          </p:nvCxnSpPr>
          <p:spPr bwMode="auto">
            <a:xfrm>
              <a:off x="18784645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3239160" name="Connettore 1 128"/>
            <p:cNvCxnSpPr>
              <a:cxnSpLocks/>
            </p:cNvCxnSpPr>
            <p:nvPr userDrawn="1"/>
          </p:nvCxnSpPr>
          <p:spPr bwMode="auto">
            <a:xfrm>
              <a:off x="18933461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17132372" name="Titolo 1"/>
          <p:cNvSpPr txBox="1"/>
          <p:nvPr/>
        </p:nvSpPr>
        <p:spPr bwMode="auto">
          <a:xfrm>
            <a:off x="641533" y="4149724"/>
            <a:ext cx="7772400" cy="968373"/>
          </a:xfrm>
          <a:prstGeom prst="rect">
            <a:avLst/>
          </a:prstGeo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>
            <a:lvl1pPr marL="0" indent="0" algn="l" defTabSz="457200">
              <a:spcBef>
                <a:spcPts val="0"/>
              </a:spcBef>
              <a:buNone/>
              <a:defRPr sz="3600" b="1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>
              <a:defRPr/>
            </a:pPr>
            <a:r>
              <a:rPr lang="it-IT"/>
              <a:t>Mathematical Background</a:t>
            </a:r>
            <a:endParaRPr lang="it-IT"/>
          </a:p>
        </p:txBody>
      </p:sp>
      <p:sp>
        <p:nvSpPr>
          <p:cNvPr id="880849135" name="Sottotitolo 2"/>
          <p:cNvSpPr txBox="1"/>
          <p:nvPr/>
        </p:nvSpPr>
        <p:spPr bwMode="auto">
          <a:xfrm>
            <a:off x="641533" y="5118099"/>
            <a:ext cx="7772400" cy="1333499"/>
          </a:xfrm>
          <a:prstGeom prst="rect">
            <a:avLst/>
          </a:prstGeom>
        </p:spPr>
        <p:txBody>
          <a:bodyPr/>
          <a:lstStyle>
            <a:lvl1pPr marL="0" indent="0" algn="l" defTabSz="457200">
              <a:spcBef>
                <a:spcPts val="0"/>
              </a:spcBef>
              <a:buFont typeface="Wingdings"/>
              <a:buNone/>
              <a:defRPr sz="2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>
              <a:spcBef>
                <a:spcPts val="0"/>
              </a:spcBef>
              <a:buFont typeface="Arial"/>
              <a:buNone/>
              <a:defRPr sz="2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>
              <a:spcBef>
                <a:spcPts val="0"/>
              </a:spcBef>
              <a:buFont typeface="Arial"/>
              <a:buNone/>
              <a:defRPr sz="2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>
              <a:spcBef>
                <a:spcPts val="0"/>
              </a:spcBef>
              <a:buFont typeface="Arial"/>
              <a:buNone/>
              <a:defRPr sz="2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>
              <a:spcBef>
                <a:spcPts val="0"/>
              </a:spcBef>
              <a:buFont typeface="Arial"/>
              <a:buNone/>
              <a:defRPr sz="2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>
              <a:spcBef>
                <a:spcPts val="0"/>
              </a:spcBef>
              <a:buFont typeface="Arial"/>
              <a:buNone/>
              <a:defRPr sz="20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>
              <a:spcBef>
                <a:spcPts val="0"/>
              </a:spcBef>
              <a:buFont typeface="Arial"/>
              <a:buNone/>
              <a:defRPr sz="20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>
              <a:spcBef>
                <a:spcPts val="0"/>
              </a:spcBef>
              <a:buFont typeface="Arial"/>
              <a:buNone/>
              <a:defRPr sz="20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>
              <a:spcBef>
                <a:spcPts val="0"/>
              </a:spcBef>
              <a:buFont typeface="Arial"/>
              <a:buNone/>
              <a:defRPr sz="20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it-IT">
                <a:solidFill>
                  <a:schemeClr val="bg1"/>
                </a:solidFill>
              </a:rPr>
              <a:t>Lattices, lattice problems, lattice reduction</a:t>
            </a:r>
            <a:endParaRPr lang="it-IT">
              <a:solidFill>
                <a:schemeClr val="bg1"/>
              </a:solidFill>
            </a:endParaRPr>
          </a:p>
        </p:txBody>
      </p:sp>
      <p:sp>
        <p:nvSpPr>
          <p:cNvPr id="817614703" name="CasellaDiTesto 1"/>
          <p:cNvSpPr txBox="1"/>
          <p:nvPr/>
        </p:nvSpPr>
        <p:spPr bwMode="auto">
          <a:xfrm>
            <a:off x="4908065" y="2047874"/>
            <a:ext cx="2886381" cy="3661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endParaRPr lang="it-IT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98747531" name="Titolo 1"/>
          <p:cNvSpPr>
            <a:spLocks noGrp="1"/>
          </p:cNvSpPr>
          <p:nvPr>
            <p:ph type="title"/>
          </p:nvPr>
        </p:nvSpPr>
        <p:spPr bwMode="auto">
          <a:xfrm flipH="0" flipV="0">
            <a:off x="288520" y="264966"/>
            <a:ext cx="8581042" cy="597672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90000" lnSpcReduction="2000"/>
          </a:bodyPr>
          <a:lstStyle/>
          <a:p>
            <a:pPr algn="l">
              <a:lnSpc>
                <a:spcPct val="100000"/>
              </a:lnSpc>
              <a:defRPr/>
            </a:pPr>
            <a:r>
              <a:rPr lang="it-IT" sz="3600" b="1" i="0" u="none" strike="noStrike" cap="none" spc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Lattices</a:t>
            </a:r>
            <a:endParaRPr sz="3600"/>
          </a:p>
          <a:p>
            <a:pPr>
              <a:defRPr/>
            </a:pPr>
            <a:endParaRPr/>
          </a:p>
        </p:txBody>
      </p:sp>
      <p:pic>
        <p:nvPicPr>
          <p:cNvPr id="1041398577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9715" y="6272121"/>
            <a:ext cx="3962758" cy="323489"/>
          </a:xfrm>
          <a:prstGeom prst="rect">
            <a:avLst/>
          </a:prstGeom>
        </p:spPr>
      </p:pic>
      <p:sp>
        <p:nvSpPr>
          <p:cNvPr id="723197383" name=""/>
          <p:cNvSpPr/>
          <p:nvPr/>
        </p:nvSpPr>
        <p:spPr bwMode="auto">
          <a:xfrm flipH="0" flipV="0">
            <a:off x="2961174" y="5571033"/>
            <a:ext cx="2931220" cy="427079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 algn="ctr">
              <a:defRPr/>
            </a:pPr>
            <a:endParaRPr sz="2200">
              <a:latin typeface="Cambria Math"/>
              <a:ea typeface="Cambria Math"/>
              <a:cs typeface="Cambria Math"/>
            </a:endParaRPr>
          </a:p>
        </p:txBody>
      </p:sp>
      <p:pic>
        <p:nvPicPr>
          <p:cNvPr id="383406639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370294" y="2755701"/>
            <a:ext cx="3581601" cy="2760603"/>
          </a:xfrm>
          <a:prstGeom prst="rect">
            <a:avLst/>
          </a:prstGeom>
        </p:spPr>
      </p:pic>
      <p:pic>
        <p:nvPicPr>
          <p:cNvPr id="1154307769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>
            <a:off x="439340" y="1384101"/>
            <a:ext cx="8086725" cy="1371600"/>
          </a:xfrm>
          <a:prstGeom prst="rect">
            <a:avLst/>
          </a:prstGeom>
        </p:spPr>
      </p:pic>
      <p:sp>
        <p:nvSpPr>
          <p:cNvPr id="1712298600" name=""/>
          <p:cNvSpPr txBox="1"/>
          <p:nvPr/>
        </p:nvSpPr>
        <p:spPr bwMode="auto">
          <a:xfrm flipH="0" flipV="0">
            <a:off x="3951896" y="3060916"/>
            <a:ext cx="4942755" cy="173772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it-IT" sz="1800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A basis for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L </m:t>
                      </m:r>
                    </m:oMath>
                  </m:oMathPara>
                </a14:m>
              </mc:Choice>
              <mc:Fallback/>
            </mc:AlternateContent>
            <a:r>
              <a:rPr lang="it-IT" sz="1800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is any set of independent vectors that generates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L</m:t>
                      </m:r>
                    </m:oMath>
                  </m:oMathPara>
                </a14:m>
              </mc:Choice>
              <mc:Fallback/>
            </mc:AlternateContent>
            <a:r>
              <a:rPr lang="it-IT" sz="1800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 </a:t>
            </a:r>
            <a:endParaRPr sz="1800" b="0" i="0" u="none" strike="noStrike" cap="none" spc="0">
              <a:solidFill>
                <a:schemeClr val="tx1"/>
              </a:solidFill>
              <a:latin typeface="Asana Math"/>
              <a:cs typeface="Asana Math"/>
            </a:endParaRPr>
          </a:p>
          <a:p>
            <a:pPr>
              <a:defRPr/>
            </a:pPr>
            <a:endParaRPr>
              <a:latin typeface="Asana Math"/>
              <a:cs typeface="Asana Math"/>
            </a:endParaRPr>
          </a:p>
          <a:p>
            <a:pPr>
              <a:defRPr/>
            </a:pPr>
            <a:r>
              <a:rPr lang="it-IT" sz="1800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Although a lattice can be represented by many different bases, some are particularly “good” for solving certain computational problems</a:t>
            </a:r>
            <a:endParaRPr>
              <a:latin typeface="Cambria Maths"/>
              <a:cs typeface="Cambria Maths"/>
            </a:endParaRPr>
          </a:p>
        </p:txBody>
      </p:sp>
      <p:sp>
        <p:nvSpPr>
          <p:cNvPr id="1871372499" name=""/>
          <p:cNvSpPr txBox="1"/>
          <p:nvPr/>
        </p:nvSpPr>
        <p:spPr bwMode="auto">
          <a:xfrm flipH="0" flipV="0">
            <a:off x="288520" y="5571033"/>
            <a:ext cx="4482414" cy="27467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it-IT" sz="1200" b="0" i="0" u="none" strike="noStrike" cap="none" spc="0">
                <a:solidFill>
                  <a:schemeClr val="tx1"/>
                </a:solidFill>
                <a:latin typeface="Cambria Maths"/>
                <a:ea typeface="Cambria Maths"/>
                <a:cs typeface="Cambria Maths"/>
              </a:rPr>
              <a:t> A 2-dimensional lattice and two different bases for it</a:t>
            </a:r>
            <a:endParaRPr sz="120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8285383" name="Titolo 1"/>
          <p:cNvSpPr>
            <a:spLocks noGrp="1"/>
          </p:cNvSpPr>
          <p:nvPr>
            <p:ph type="title"/>
          </p:nvPr>
        </p:nvSpPr>
        <p:spPr bwMode="auto">
          <a:xfrm flipH="0" flipV="0">
            <a:off x="288520" y="264966"/>
            <a:ext cx="8581042" cy="597672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90000" lnSpcReduction="2000"/>
          </a:bodyPr>
          <a:lstStyle/>
          <a:p>
            <a:pPr algn="l">
              <a:lnSpc>
                <a:spcPct val="100000"/>
              </a:lnSpc>
              <a:defRPr/>
            </a:pPr>
            <a:r>
              <a:rPr lang="it-IT" sz="3600" b="1" i="0" u="none" strike="noStrike" cap="none" spc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Lattices</a:t>
            </a:r>
            <a:endParaRPr sz="3600"/>
          </a:p>
          <a:p>
            <a:pPr>
              <a:defRPr/>
            </a:pPr>
            <a:endParaRPr/>
          </a:p>
        </p:txBody>
      </p:sp>
      <p:pic>
        <p:nvPicPr>
          <p:cNvPr id="78511053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9715" y="6272121"/>
            <a:ext cx="3962758" cy="323489"/>
          </a:xfrm>
          <a:prstGeom prst="rect">
            <a:avLst/>
          </a:prstGeom>
        </p:spPr>
      </p:pic>
      <p:sp>
        <p:nvSpPr>
          <p:cNvPr id="1990322922" name=""/>
          <p:cNvSpPr/>
          <p:nvPr/>
        </p:nvSpPr>
        <p:spPr bwMode="auto">
          <a:xfrm flipH="0" flipV="0">
            <a:off x="2961174" y="5571033"/>
            <a:ext cx="2931220" cy="427079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 algn="ctr">
              <a:defRPr/>
            </a:pPr>
            <a:endParaRPr sz="2200">
              <a:latin typeface="Cambria Math"/>
              <a:ea typeface="Cambria Math"/>
              <a:cs typeface="Cambria Math"/>
            </a:endParaRPr>
          </a:p>
        </p:txBody>
      </p:sp>
      <p:sp>
        <p:nvSpPr>
          <p:cNvPr id="2087137848" name=""/>
          <p:cNvSpPr txBox="1"/>
          <p:nvPr/>
        </p:nvSpPr>
        <p:spPr bwMode="auto">
          <a:xfrm flipH="0" flipV="0">
            <a:off x="365138" y="1587518"/>
            <a:ext cx="4943835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>
              <a:latin typeface="Cambria Maths"/>
              <a:cs typeface="Cambria Maths"/>
            </a:endParaRPr>
          </a:p>
        </p:txBody>
      </p:sp>
      <p:sp>
        <p:nvSpPr>
          <p:cNvPr id="1348501233" name=""/>
          <p:cNvSpPr txBox="1"/>
          <p:nvPr/>
        </p:nvSpPr>
        <p:spPr bwMode="auto">
          <a:xfrm flipH="0" flipV="0">
            <a:off x="288520" y="5571033"/>
            <a:ext cx="4482774" cy="27467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 sz="1200"/>
          </a:p>
        </p:txBody>
      </p:sp>
      <p:sp>
        <p:nvSpPr>
          <p:cNvPr id="711196243" name=""/>
          <p:cNvSpPr txBox="1"/>
          <p:nvPr/>
        </p:nvSpPr>
        <p:spPr bwMode="auto">
          <a:xfrm flipH="0" flipV="0">
            <a:off x="125563" y="1384100"/>
            <a:ext cx="8910150" cy="91476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b="1">
                <a:latin typeface="Asana Math"/>
                <a:ea typeface="Asana Math"/>
                <a:cs typeface="Asana Math"/>
              </a:rPr>
              <a:t>Definition (Fundamental Domain)</a:t>
            </a:r>
            <a:r>
              <a:rPr>
                <a:latin typeface="Asana Math"/>
                <a:ea typeface="Asana Math"/>
                <a:cs typeface="Asana Math"/>
              </a:rPr>
              <a:t>. Let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b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B={</m:t>
                      </m:r>
                      <m:sSub>
                        <m:sSubPr>
                          <m:ctrlPr>
                            <a:rPr sz="1800" b="1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b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b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</m:sSub>
                      <m:r>
                        <m:rPr>
                          <m:sty m:val="b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,...,</m:t>
                      </m:r>
                      <m:sSub>
                        <m:sSubPr>
                          <m:ctrlPr>
                            <a:rPr sz="1800" b="1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b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b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m</m:t>
                          </m:r>
                        </m:sub>
                      </m:sSub>
                      <m:r>
                        <m:rPr>
                          <m:sty m:val="b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}</m:t>
                      </m:r>
                    </m:oMath>
                  </m:oMathPara>
                </a14:m>
              </mc:Choice>
              <mc:Fallback/>
            </mc:AlternateContent>
            <a:r>
              <a:rPr b="1">
                <a:latin typeface="Asana Math"/>
                <a:ea typeface="Asana Math"/>
                <a:cs typeface="Asana Math"/>
              </a:rPr>
              <a:t> </a:t>
            </a:r>
            <a:r>
              <a:rPr b="0">
                <a:latin typeface="Asana Math"/>
                <a:ea typeface="Asana Math"/>
                <a:cs typeface="Asana Math"/>
              </a:rPr>
              <a:t>be a basis. The fundamental domain (or parallelepiped) of </a:t>
            </a:r>
            <a:r>
              <a:rPr b="1">
                <a:latin typeface="Asana Math"/>
                <a:ea typeface="Asana Math"/>
                <a:cs typeface="Asana Math"/>
              </a:rPr>
              <a:t>B</a:t>
            </a:r>
            <a:r>
              <a:rPr b="0">
                <a:latin typeface="Asana Math"/>
                <a:ea typeface="Asana Math"/>
                <a:cs typeface="Asana Math"/>
              </a:rPr>
              <a:t> is defined as</a:t>
            </a:r>
            <a:endParaRPr b="0">
              <a:latin typeface="Asana Math"/>
              <a:ea typeface="Asana Math"/>
              <a:cs typeface="Asana Math"/>
            </a:endParaRPr>
          </a:p>
          <a:p>
            <a:pPr>
              <a:defRPr/>
            </a:pPr>
            <a:endParaRPr b="0" i="1">
              <a:latin typeface="Asana Math"/>
              <a:cs typeface="Asana Math"/>
            </a:endParaRPr>
          </a:p>
        </p:txBody>
      </p:sp>
      <p:pic>
        <p:nvPicPr>
          <p:cNvPr id="945283606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2793247" y="1953638"/>
            <a:ext cx="3267074" cy="857250"/>
          </a:xfrm>
          <a:prstGeom prst="rect">
            <a:avLst/>
          </a:prstGeom>
        </p:spPr>
      </p:pic>
      <p:pic>
        <p:nvPicPr>
          <p:cNvPr id="441303568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 flipH="0" flipV="0">
            <a:off x="2640759" y="2860297"/>
            <a:ext cx="3723927" cy="2924275"/>
          </a:xfrm>
          <a:prstGeom prst="rect">
            <a:avLst/>
          </a:prstGeom>
        </p:spPr>
      </p:pic>
      <p:sp>
        <p:nvSpPr>
          <p:cNvPr id="396456299" name=""/>
          <p:cNvSpPr txBox="1"/>
          <p:nvPr/>
        </p:nvSpPr>
        <p:spPr bwMode="auto">
          <a:xfrm flipH="0" flipV="0">
            <a:off x="125564" y="5784573"/>
            <a:ext cx="8855495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it-IT" sz="1800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A basis </a:t>
            </a:r>
            <a:r>
              <a:rPr lang="it-IT" sz="1800" b="1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B </a:t>
            </a:r>
            <a:r>
              <a:rPr lang="it-IT" sz="1800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is a basis for the lattice </a:t>
            </a:r>
            <a:r>
              <a:rPr lang="it-IT" sz="1800" b="0" i="1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L </a:t>
            </a:r>
            <a:r>
              <a:rPr lang="it-IT" sz="1800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iff               </a:t>
            </a:r>
            <a:r>
              <a:rPr lang="it-IT" sz="1800" b="0" i="1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L </a:t>
            </a:r>
            <a:r>
              <a:rPr lang="it-IT" sz="1800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= {</a:t>
            </a:r>
            <a:r>
              <a:rPr lang="it-IT" sz="1800" b="1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0</a:t>
            </a:r>
            <a:r>
              <a:rPr>
                <a:latin typeface="Asana Math"/>
                <a:ea typeface="Asana Math"/>
                <a:cs typeface="Asana Math"/>
              </a:rPr>
              <a:t>}</a:t>
            </a:r>
            <a:endParaRPr b="0" i="0">
              <a:latin typeface="Asana Math"/>
              <a:cs typeface="Asana Math"/>
            </a:endParaRPr>
          </a:p>
        </p:txBody>
      </p:sp>
      <p:pic>
        <p:nvPicPr>
          <p:cNvPr id="792350378" name=""/>
          <p:cNvPicPr>
            <a:picLocks noChangeAspect="1"/>
          </p:cNvPicPr>
          <p:nvPr/>
        </p:nvPicPr>
        <p:blipFill>
          <a:blip r:embed="rId6"/>
          <a:stretch/>
        </p:blipFill>
        <p:spPr bwMode="auto">
          <a:xfrm>
            <a:off x="3961670" y="5843808"/>
            <a:ext cx="809624" cy="24764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4955156" name="Titolo 1"/>
          <p:cNvSpPr>
            <a:spLocks noGrp="1"/>
          </p:cNvSpPr>
          <p:nvPr>
            <p:ph type="title"/>
          </p:nvPr>
        </p:nvSpPr>
        <p:spPr bwMode="auto">
          <a:xfrm flipH="0" flipV="0">
            <a:off x="288520" y="264966"/>
            <a:ext cx="8581042" cy="597672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90000" lnSpcReduction="2000"/>
          </a:bodyPr>
          <a:lstStyle/>
          <a:p>
            <a:pPr algn="l">
              <a:lnSpc>
                <a:spcPct val="100000"/>
              </a:lnSpc>
              <a:defRPr/>
            </a:pPr>
            <a:r>
              <a:rPr lang="it-IT" sz="3600" b="1" i="0" u="none" strike="noStrike" cap="none" spc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Lattices</a:t>
            </a:r>
            <a:endParaRPr sz="3600"/>
          </a:p>
          <a:p>
            <a:pPr>
              <a:defRPr/>
            </a:pPr>
            <a:endParaRPr/>
          </a:p>
        </p:txBody>
      </p:sp>
      <p:pic>
        <p:nvPicPr>
          <p:cNvPr id="166193783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9715" y="6272121"/>
            <a:ext cx="3962758" cy="323489"/>
          </a:xfrm>
          <a:prstGeom prst="rect">
            <a:avLst/>
          </a:prstGeom>
        </p:spPr>
      </p:pic>
      <p:sp>
        <p:nvSpPr>
          <p:cNvPr id="88029508" name=""/>
          <p:cNvSpPr/>
          <p:nvPr/>
        </p:nvSpPr>
        <p:spPr bwMode="auto">
          <a:xfrm flipH="0" flipV="0">
            <a:off x="2961174" y="5571033"/>
            <a:ext cx="2931220" cy="427079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 algn="ctr">
              <a:defRPr/>
            </a:pPr>
            <a:endParaRPr sz="2200">
              <a:latin typeface="Cambria Math"/>
              <a:ea typeface="Cambria Math"/>
              <a:cs typeface="Cambria Math"/>
            </a:endParaRPr>
          </a:p>
        </p:txBody>
      </p:sp>
      <p:sp>
        <p:nvSpPr>
          <p:cNvPr id="293472090" name=""/>
          <p:cNvSpPr txBox="1"/>
          <p:nvPr/>
        </p:nvSpPr>
        <p:spPr bwMode="auto">
          <a:xfrm flipH="0" flipV="0">
            <a:off x="365138" y="1587518"/>
            <a:ext cx="4943835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>
              <a:latin typeface="Cambria Maths"/>
              <a:cs typeface="Cambria Maths"/>
            </a:endParaRPr>
          </a:p>
        </p:txBody>
      </p:sp>
      <p:sp>
        <p:nvSpPr>
          <p:cNvPr id="651133675" name=""/>
          <p:cNvSpPr txBox="1"/>
          <p:nvPr/>
        </p:nvSpPr>
        <p:spPr bwMode="auto">
          <a:xfrm flipH="0" flipV="0">
            <a:off x="288520" y="5571033"/>
            <a:ext cx="4482774" cy="27467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 sz="1200"/>
          </a:p>
        </p:txBody>
      </p:sp>
      <p:sp>
        <p:nvSpPr>
          <p:cNvPr id="1190078007" name=""/>
          <p:cNvSpPr txBox="1"/>
          <p:nvPr/>
        </p:nvSpPr>
        <p:spPr bwMode="auto">
          <a:xfrm flipH="0" flipV="0">
            <a:off x="125564" y="1384101"/>
            <a:ext cx="8910151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sp>
        <p:nvSpPr>
          <p:cNvPr id="1128366649" name=""/>
          <p:cNvSpPr txBox="1"/>
          <p:nvPr/>
        </p:nvSpPr>
        <p:spPr bwMode="auto">
          <a:xfrm flipH="0" flipV="0">
            <a:off x="152892" y="1404458"/>
            <a:ext cx="8856935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it-IT" sz="1800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A basis </a:t>
            </a:r>
            <a:r>
              <a:rPr lang="it-IT" sz="1800" b="1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B </a:t>
            </a:r>
            <a:r>
              <a:rPr lang="it-IT" sz="1800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is a basis for the lattice </a:t>
            </a:r>
            <a:r>
              <a:rPr lang="it-IT" sz="1800" b="0" i="1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L </a:t>
            </a:r>
            <a:r>
              <a:rPr lang="it-IT" sz="1800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iff                 </a:t>
            </a:r>
            <a:r>
              <a:rPr lang="it-IT" sz="1800" b="0" i="1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L </a:t>
            </a:r>
            <a:r>
              <a:rPr lang="it-IT" sz="1800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= {</a:t>
            </a:r>
            <a:r>
              <a:rPr lang="it-IT" sz="1800" b="1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0</a:t>
            </a:r>
            <a:r>
              <a:rPr>
                <a:latin typeface="Asana Math"/>
                <a:ea typeface="Asana Math"/>
                <a:cs typeface="Asana Math"/>
              </a:rPr>
              <a:t>}</a:t>
            </a:r>
            <a:endParaRPr b="0" i="0">
              <a:latin typeface="Asana Math"/>
              <a:cs typeface="Asana Math"/>
            </a:endParaRPr>
          </a:p>
        </p:txBody>
      </p:sp>
      <p:pic>
        <p:nvPicPr>
          <p:cNvPr id="1222982532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4097910" y="1443336"/>
            <a:ext cx="809624" cy="247649"/>
          </a:xfrm>
          <a:prstGeom prst="rect">
            <a:avLst/>
          </a:prstGeom>
        </p:spPr>
      </p:pic>
      <p:pic>
        <p:nvPicPr>
          <p:cNvPr id="335023364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 flipH="0" flipV="0">
            <a:off x="288520" y="1850729"/>
            <a:ext cx="8645281" cy="405064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93347736" name="Titolo 1"/>
          <p:cNvSpPr>
            <a:spLocks noGrp="1"/>
          </p:cNvSpPr>
          <p:nvPr>
            <p:ph type="title"/>
          </p:nvPr>
        </p:nvSpPr>
        <p:spPr bwMode="auto">
          <a:xfrm flipH="0" flipV="0">
            <a:off x="288520" y="264966"/>
            <a:ext cx="8581042" cy="597672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90000" lnSpcReduction="2000"/>
          </a:bodyPr>
          <a:lstStyle/>
          <a:p>
            <a:pPr algn="l">
              <a:lnSpc>
                <a:spcPct val="100000"/>
              </a:lnSpc>
              <a:defRPr/>
            </a:pPr>
            <a:r>
              <a:rPr lang="it-IT" sz="3600" b="1" i="0" u="none" strike="noStrike" cap="none" spc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Lattices for cryptanalysis</a:t>
            </a:r>
            <a:endParaRPr sz="3600"/>
          </a:p>
          <a:p>
            <a:pPr>
              <a:defRPr/>
            </a:pPr>
            <a:endParaRPr/>
          </a:p>
        </p:txBody>
      </p:sp>
      <p:pic>
        <p:nvPicPr>
          <p:cNvPr id="894743069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9715" y="6272121"/>
            <a:ext cx="3962758" cy="323489"/>
          </a:xfrm>
          <a:prstGeom prst="rect">
            <a:avLst/>
          </a:prstGeom>
        </p:spPr>
      </p:pic>
      <p:sp>
        <p:nvSpPr>
          <p:cNvPr id="1233858814" name=""/>
          <p:cNvSpPr/>
          <p:nvPr/>
        </p:nvSpPr>
        <p:spPr bwMode="auto">
          <a:xfrm flipH="0" flipV="0">
            <a:off x="2961174" y="5571033"/>
            <a:ext cx="2931220" cy="427079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 algn="ctr">
              <a:defRPr/>
            </a:pPr>
            <a:endParaRPr sz="2200">
              <a:latin typeface="Cambria Math"/>
              <a:ea typeface="Cambria Math"/>
              <a:cs typeface="Cambria Math"/>
            </a:endParaRPr>
          </a:p>
        </p:txBody>
      </p:sp>
      <p:sp>
        <p:nvSpPr>
          <p:cNvPr id="803863678" name=""/>
          <p:cNvSpPr txBox="1"/>
          <p:nvPr/>
        </p:nvSpPr>
        <p:spPr bwMode="auto">
          <a:xfrm flipH="0" flipV="0">
            <a:off x="365138" y="1587518"/>
            <a:ext cx="4943835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>
              <a:latin typeface="Cambria Maths"/>
              <a:cs typeface="Cambria Maths"/>
            </a:endParaRPr>
          </a:p>
        </p:txBody>
      </p:sp>
      <p:sp>
        <p:nvSpPr>
          <p:cNvPr id="209601344" name=""/>
          <p:cNvSpPr txBox="1"/>
          <p:nvPr/>
        </p:nvSpPr>
        <p:spPr bwMode="auto">
          <a:xfrm flipH="0" flipV="0">
            <a:off x="288520" y="5571033"/>
            <a:ext cx="4482774" cy="27467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 sz="1200"/>
          </a:p>
        </p:txBody>
      </p:sp>
      <p:sp>
        <p:nvSpPr>
          <p:cNvPr id="254866642" name=""/>
          <p:cNvSpPr txBox="1"/>
          <p:nvPr/>
        </p:nvSpPr>
        <p:spPr bwMode="auto">
          <a:xfrm flipH="0" flipV="0">
            <a:off x="125564" y="1384101"/>
            <a:ext cx="8910151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sp>
        <p:nvSpPr>
          <p:cNvPr id="1395300082" name=""/>
          <p:cNvSpPr txBox="1"/>
          <p:nvPr/>
        </p:nvSpPr>
        <p:spPr bwMode="auto">
          <a:xfrm flipH="0" flipV="0">
            <a:off x="-5599248" y="1825486"/>
            <a:ext cx="8847351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 b="0" i="1">
              <a:latin typeface="Asana Math"/>
              <a:cs typeface="Asana Math"/>
            </a:endParaRPr>
          </a:p>
        </p:txBody>
      </p:sp>
      <p:sp>
        <p:nvSpPr>
          <p:cNvPr id="1574184177" name=""/>
          <p:cNvSpPr txBox="1"/>
          <p:nvPr/>
        </p:nvSpPr>
        <p:spPr bwMode="auto">
          <a:xfrm flipH="0" flipV="0">
            <a:off x="288520" y="3024413"/>
            <a:ext cx="8898110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 b="0" i="1">
              <a:latin typeface="Asana Math"/>
              <a:cs typeface="Asana Math"/>
            </a:endParaRPr>
          </a:p>
        </p:txBody>
      </p:sp>
      <p:sp>
        <p:nvSpPr>
          <p:cNvPr id="188402493" name=""/>
          <p:cNvSpPr txBox="1"/>
          <p:nvPr/>
        </p:nvSpPr>
        <p:spPr bwMode="auto">
          <a:xfrm flipH="0" flipV="0">
            <a:off x="288520" y="4595493"/>
            <a:ext cx="8372420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pic>
        <p:nvPicPr>
          <p:cNvPr id="851973588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2761995" y="1306385"/>
            <a:ext cx="3340008" cy="476335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<Relationships xmlns="http://schemas.openxmlformats.org/package/2006/relationships"></Relationships>
</file>

<file path=ppt/theme/_rels/theme2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>
    <a:spDef>
      <a:spPr bwMode="auto"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 bwMode="auto"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</a:theme>
</file>

<file path=ppt/theme/theme2.xml><?xml version="1.0" encoding="utf-8"?>
<a:theme xmlns:a="http://schemas.openxmlformats.org/drawingml/2006/main" xmlns:r="http://schemas.openxmlformats.org/officeDocument/2006/relationships" xmlns:p="http://schemas.openxmlformats.org/presentation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">
      <a:majorFont>
        <a:latin typeface="Calibri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>
    <a:spDef>
      <a:spPr bwMode="auto"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 bwMode="auto"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0</TotalTime>
  <Words>0</Words>
  <Application>ONLYOFFICE/8.1.1.27</Application>
  <DocSecurity>0</DocSecurity>
  <PresentationFormat>Presentazione su schermo (4:3)</PresentationFormat>
  <Paragraphs>0</Paragraphs>
  <Slides>27</Slides>
  <Notes>27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28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</vt:vector>
  </TitlesOfParts>
  <Manager/>
  <Company>Area Servizi ICT</Company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Mattia Brambilla</dc:creator>
  <cp:keywords/>
  <dc:description/>
  <dc:identifier/>
  <dc:language/>
  <cp:lastModifiedBy/>
  <cp:revision>27</cp:revision>
  <dcterms:created xsi:type="dcterms:W3CDTF">2015-05-26T12:27:57Z</dcterms:created>
  <dcterms:modified xsi:type="dcterms:W3CDTF">2024-09-13T00:54:52Z</dcterms:modified>
  <cp:category/>
  <cp:contentStatus/>
  <cp:version/>
</cp:coreProperties>
</file>